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515450" saveSubsetFonts="1">
  <p:sldMasterIdLst>
    <p:sldMasterId id="2147483660" r:id="rId1"/>
    <p:sldMasterId id="2147483672" r:id="rId2"/>
  </p:sldMasterIdLst>
  <p:notesMasterIdLst>
    <p:notesMasterId r:id="rId23"/>
  </p:notesMasterIdLst>
  <p:sldIdLst>
    <p:sldId id="257" r:id="rId3"/>
    <p:sldId id="258" r:id="rId4"/>
    <p:sldId id="259" r:id="rId5"/>
    <p:sldId id="260" r:id="rId6"/>
    <p:sldId id="261" r:id="rId7"/>
    <p:sldId id="262" r:id="rId8"/>
    <p:sldId id="263" r:id="rId9"/>
    <p:sldId id="264" r:id="rId10"/>
    <p:sldId id="265" r:id="rId11"/>
    <p:sldId id="273" r:id="rId12"/>
    <p:sldId id="276" r:id="rId13"/>
    <p:sldId id="266" r:id="rId14"/>
    <p:sldId id="277" r:id="rId15"/>
    <p:sldId id="274" r:id="rId16"/>
    <p:sldId id="275" r:id="rId17"/>
    <p:sldId id="268" r:id="rId18"/>
    <p:sldId id="272" r:id="rId19"/>
    <p:sldId id="269" r:id="rId20"/>
    <p:sldId id="270" r:id="rId21"/>
    <p:sldId id="271" r:id="rId22"/>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10"/>
  </p:normalViewPr>
  <p:slideViewPr>
    <p:cSldViewPr snapToGrid="0">
      <p:cViewPr varScale="1">
        <p:scale>
          <a:sx n="64" d="100"/>
          <a:sy n="64" d="100"/>
        </p:scale>
        <p:origin x="60"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4D6551D-2F29-48AE-81D6-9BA82AEEED42}" type="datetimeFigureOut">
              <a:rPr lang="nl-NL" smtClean="0"/>
              <a:t>22-2-2024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AC29B85-6376-49A4-9764-ED69ACA2B0EC}" type="slidenum">
              <a:rPr lang="nl-NL" smtClean="0"/>
              <a:t>‹nr.›</a:t>
            </a:fld>
            <a:endParaRPr lang="nl-NL"/>
          </a:p>
        </p:txBody>
      </p:sp>
    </p:spTree>
    <p:extLst>
      <p:ext uri="{BB962C8B-B14F-4D97-AF65-F5344CB8AC3E}">
        <p14:creationId xmlns:p14="http://schemas.microsoft.com/office/powerpoint/2010/main" val="82895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1</a:t>
            </a:fld>
            <a:endParaRPr lang="nl-NL"/>
          </a:p>
        </p:txBody>
      </p:sp>
    </p:spTree>
    <p:extLst>
      <p:ext uri="{BB962C8B-B14F-4D97-AF65-F5344CB8AC3E}">
        <p14:creationId xmlns:p14="http://schemas.microsoft.com/office/powerpoint/2010/main" val="387094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E0F87-E7CF-53DE-589D-CE223F7CF5C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22C919D-24AF-82B5-7F99-EB2326F4676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45A9BC-F12D-633B-DB40-74C09082749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92C130F-85C9-5E9E-D5FA-772DC7FF3825}"/>
              </a:ext>
            </a:extLst>
          </p:cNvPr>
          <p:cNvSpPr>
            <a:spLocks noGrp="1"/>
          </p:cNvSpPr>
          <p:nvPr>
            <p:ph type="sldNum" sz="quarter" idx="5"/>
          </p:nvPr>
        </p:nvSpPr>
        <p:spPr/>
        <p:txBody>
          <a:bodyPr/>
          <a:lstStyle/>
          <a:p>
            <a:fld id="{FAC29B85-6376-49A4-9764-ED69ACA2B0EC}" type="slidenum">
              <a:rPr lang="nl-NL" smtClean="0"/>
              <a:t>10</a:t>
            </a:fld>
            <a:endParaRPr lang="nl-NL"/>
          </a:p>
        </p:txBody>
      </p:sp>
    </p:spTree>
    <p:extLst>
      <p:ext uri="{BB962C8B-B14F-4D97-AF65-F5344CB8AC3E}">
        <p14:creationId xmlns:p14="http://schemas.microsoft.com/office/powerpoint/2010/main" val="1324868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C6BF0-B1E8-CD52-DA22-6F85838384B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97EEBB1-F326-8B0E-41F2-A2BF729AE4F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3506516-ED67-6281-43E9-17023880EEE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CC4E79B-0CBF-2CF2-3B5A-18871B4A2FC0}"/>
              </a:ext>
            </a:extLst>
          </p:cNvPr>
          <p:cNvSpPr>
            <a:spLocks noGrp="1"/>
          </p:cNvSpPr>
          <p:nvPr>
            <p:ph type="sldNum" sz="quarter" idx="5"/>
          </p:nvPr>
        </p:nvSpPr>
        <p:spPr/>
        <p:txBody>
          <a:bodyPr/>
          <a:lstStyle/>
          <a:p>
            <a:fld id="{FAC29B85-6376-49A4-9764-ED69ACA2B0EC}" type="slidenum">
              <a:rPr lang="nl-NL" smtClean="0"/>
              <a:t>11</a:t>
            </a:fld>
            <a:endParaRPr lang="nl-NL"/>
          </a:p>
        </p:txBody>
      </p:sp>
    </p:spTree>
    <p:extLst>
      <p:ext uri="{BB962C8B-B14F-4D97-AF65-F5344CB8AC3E}">
        <p14:creationId xmlns:p14="http://schemas.microsoft.com/office/powerpoint/2010/main" val="254088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12</a:t>
            </a:fld>
            <a:endParaRPr lang="nl-NL"/>
          </a:p>
        </p:txBody>
      </p:sp>
    </p:spTree>
    <p:extLst>
      <p:ext uri="{BB962C8B-B14F-4D97-AF65-F5344CB8AC3E}">
        <p14:creationId xmlns:p14="http://schemas.microsoft.com/office/powerpoint/2010/main" val="4013001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F050E-E0D4-5DBC-5509-B4A5F47E7A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3E6DFBF-F911-6DB9-DD4E-2660BBC53A3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7D6228D-EEE6-724D-BDAA-05BC6851CC8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0CB0C99C-3EBC-246D-EF0E-842975B4567A}"/>
              </a:ext>
            </a:extLst>
          </p:cNvPr>
          <p:cNvSpPr>
            <a:spLocks noGrp="1"/>
          </p:cNvSpPr>
          <p:nvPr>
            <p:ph type="sldNum" sz="quarter" idx="5"/>
          </p:nvPr>
        </p:nvSpPr>
        <p:spPr/>
        <p:txBody>
          <a:bodyPr/>
          <a:lstStyle/>
          <a:p>
            <a:fld id="{FAC29B85-6376-49A4-9764-ED69ACA2B0EC}" type="slidenum">
              <a:rPr lang="nl-NL" smtClean="0"/>
              <a:t>13</a:t>
            </a:fld>
            <a:endParaRPr lang="nl-NL"/>
          </a:p>
        </p:txBody>
      </p:sp>
    </p:spTree>
    <p:extLst>
      <p:ext uri="{BB962C8B-B14F-4D97-AF65-F5344CB8AC3E}">
        <p14:creationId xmlns:p14="http://schemas.microsoft.com/office/powerpoint/2010/main" val="32996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4596E-0C91-A426-BC58-A7665A972B7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FC539D-7E04-67B8-9A3C-F1ABA3D76CB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F5B0FF2-5CB9-77CF-02BC-82EE136400E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397135EF-3A14-57B2-E2F8-85D27A2D8E63}"/>
              </a:ext>
            </a:extLst>
          </p:cNvPr>
          <p:cNvSpPr>
            <a:spLocks noGrp="1"/>
          </p:cNvSpPr>
          <p:nvPr>
            <p:ph type="sldNum" sz="quarter" idx="5"/>
          </p:nvPr>
        </p:nvSpPr>
        <p:spPr/>
        <p:txBody>
          <a:bodyPr/>
          <a:lstStyle/>
          <a:p>
            <a:fld id="{FAC29B85-6376-49A4-9764-ED69ACA2B0EC}" type="slidenum">
              <a:rPr lang="nl-NL" smtClean="0"/>
              <a:t>14</a:t>
            </a:fld>
            <a:endParaRPr lang="nl-NL"/>
          </a:p>
        </p:txBody>
      </p:sp>
    </p:spTree>
    <p:extLst>
      <p:ext uri="{BB962C8B-B14F-4D97-AF65-F5344CB8AC3E}">
        <p14:creationId xmlns:p14="http://schemas.microsoft.com/office/powerpoint/2010/main" val="328931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941A3-2F65-78E6-A92A-A1F01816BBE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F8DB384-41E7-C7EE-8BD8-5AD4453B16B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6E9DA8B-FF4A-69BE-8579-9C23AB6810C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33756A1-39BC-E5B6-1C85-639BCFB724EE}"/>
              </a:ext>
            </a:extLst>
          </p:cNvPr>
          <p:cNvSpPr>
            <a:spLocks noGrp="1"/>
          </p:cNvSpPr>
          <p:nvPr>
            <p:ph type="sldNum" sz="quarter" idx="5"/>
          </p:nvPr>
        </p:nvSpPr>
        <p:spPr/>
        <p:txBody>
          <a:bodyPr/>
          <a:lstStyle/>
          <a:p>
            <a:fld id="{FAC29B85-6376-49A4-9764-ED69ACA2B0EC}" type="slidenum">
              <a:rPr lang="nl-NL" smtClean="0"/>
              <a:t>15</a:t>
            </a:fld>
            <a:endParaRPr lang="nl-NL"/>
          </a:p>
        </p:txBody>
      </p:sp>
    </p:spTree>
    <p:extLst>
      <p:ext uri="{BB962C8B-B14F-4D97-AF65-F5344CB8AC3E}">
        <p14:creationId xmlns:p14="http://schemas.microsoft.com/office/powerpoint/2010/main" val="556885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16</a:t>
            </a:fld>
            <a:endParaRPr lang="nl-NL"/>
          </a:p>
        </p:txBody>
      </p:sp>
    </p:spTree>
    <p:extLst>
      <p:ext uri="{BB962C8B-B14F-4D97-AF65-F5344CB8AC3E}">
        <p14:creationId xmlns:p14="http://schemas.microsoft.com/office/powerpoint/2010/main" val="2767537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17</a:t>
            </a:fld>
            <a:endParaRPr lang="nl-NL"/>
          </a:p>
        </p:txBody>
      </p:sp>
    </p:spTree>
    <p:extLst>
      <p:ext uri="{BB962C8B-B14F-4D97-AF65-F5344CB8AC3E}">
        <p14:creationId xmlns:p14="http://schemas.microsoft.com/office/powerpoint/2010/main" val="326574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18</a:t>
            </a:fld>
            <a:endParaRPr lang="nl-NL"/>
          </a:p>
        </p:txBody>
      </p:sp>
    </p:spTree>
    <p:extLst>
      <p:ext uri="{BB962C8B-B14F-4D97-AF65-F5344CB8AC3E}">
        <p14:creationId xmlns:p14="http://schemas.microsoft.com/office/powerpoint/2010/main" val="136072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19</a:t>
            </a:fld>
            <a:endParaRPr lang="nl-NL"/>
          </a:p>
        </p:txBody>
      </p:sp>
    </p:spTree>
    <p:extLst>
      <p:ext uri="{BB962C8B-B14F-4D97-AF65-F5344CB8AC3E}">
        <p14:creationId xmlns:p14="http://schemas.microsoft.com/office/powerpoint/2010/main" val="155766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2</a:t>
            </a:fld>
            <a:endParaRPr lang="nl-NL"/>
          </a:p>
        </p:txBody>
      </p:sp>
    </p:spTree>
    <p:extLst>
      <p:ext uri="{BB962C8B-B14F-4D97-AF65-F5344CB8AC3E}">
        <p14:creationId xmlns:p14="http://schemas.microsoft.com/office/powerpoint/2010/main" val="1924152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20</a:t>
            </a:fld>
            <a:endParaRPr lang="nl-NL"/>
          </a:p>
        </p:txBody>
      </p:sp>
    </p:spTree>
    <p:extLst>
      <p:ext uri="{BB962C8B-B14F-4D97-AF65-F5344CB8AC3E}">
        <p14:creationId xmlns:p14="http://schemas.microsoft.com/office/powerpoint/2010/main" val="133490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3</a:t>
            </a:fld>
            <a:endParaRPr lang="nl-NL"/>
          </a:p>
        </p:txBody>
      </p:sp>
    </p:spTree>
    <p:extLst>
      <p:ext uri="{BB962C8B-B14F-4D97-AF65-F5344CB8AC3E}">
        <p14:creationId xmlns:p14="http://schemas.microsoft.com/office/powerpoint/2010/main" val="379089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4</a:t>
            </a:fld>
            <a:endParaRPr lang="nl-NL"/>
          </a:p>
        </p:txBody>
      </p:sp>
    </p:spTree>
    <p:extLst>
      <p:ext uri="{BB962C8B-B14F-4D97-AF65-F5344CB8AC3E}">
        <p14:creationId xmlns:p14="http://schemas.microsoft.com/office/powerpoint/2010/main" val="406082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5</a:t>
            </a:fld>
            <a:endParaRPr lang="nl-NL"/>
          </a:p>
        </p:txBody>
      </p:sp>
    </p:spTree>
    <p:extLst>
      <p:ext uri="{BB962C8B-B14F-4D97-AF65-F5344CB8AC3E}">
        <p14:creationId xmlns:p14="http://schemas.microsoft.com/office/powerpoint/2010/main" val="353313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6</a:t>
            </a:fld>
            <a:endParaRPr lang="nl-NL"/>
          </a:p>
        </p:txBody>
      </p:sp>
    </p:spTree>
    <p:extLst>
      <p:ext uri="{BB962C8B-B14F-4D97-AF65-F5344CB8AC3E}">
        <p14:creationId xmlns:p14="http://schemas.microsoft.com/office/powerpoint/2010/main" val="138433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7</a:t>
            </a:fld>
            <a:endParaRPr lang="nl-NL"/>
          </a:p>
        </p:txBody>
      </p:sp>
    </p:spTree>
    <p:extLst>
      <p:ext uri="{BB962C8B-B14F-4D97-AF65-F5344CB8AC3E}">
        <p14:creationId xmlns:p14="http://schemas.microsoft.com/office/powerpoint/2010/main" val="234217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8</a:t>
            </a:fld>
            <a:endParaRPr lang="nl-NL"/>
          </a:p>
        </p:txBody>
      </p:sp>
    </p:spTree>
    <p:extLst>
      <p:ext uri="{BB962C8B-B14F-4D97-AF65-F5344CB8AC3E}">
        <p14:creationId xmlns:p14="http://schemas.microsoft.com/office/powerpoint/2010/main" val="326090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C29B85-6376-49A4-9764-ED69ACA2B0EC}" type="slidenum">
              <a:rPr lang="nl-NL" smtClean="0"/>
              <a:t>9</a:t>
            </a:fld>
            <a:endParaRPr lang="nl-NL"/>
          </a:p>
        </p:txBody>
      </p:sp>
    </p:spTree>
    <p:extLst>
      <p:ext uri="{BB962C8B-B14F-4D97-AF65-F5344CB8AC3E}">
        <p14:creationId xmlns:p14="http://schemas.microsoft.com/office/powerpoint/2010/main" val="3083102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000"/>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671343D3-C31A-45B6-96BA-FBE8420E9ECB}" type="datetimeFigureOut">
              <a:rPr lang="nl-NL" smtClean="0">
                <a:solidFill>
                  <a:prstClr val="black">
                    <a:tint val="75000"/>
                  </a:prstClr>
                </a:solidFill>
              </a:rPr>
              <a:pPr/>
              <a:t>22-2-2024</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r>
              <a:rPr lang="nl-NL">
                <a:solidFill>
                  <a:prstClr val="black">
                    <a:tint val="75000"/>
                  </a:prstClr>
                </a:solidFill>
              </a:rPr>
              <a:t>Titel presentatie </a:t>
            </a:r>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260648"/>
            <a:ext cx="2600960" cy="856488"/>
          </a:xfrm>
          <a:prstGeom prst="rect">
            <a:avLst/>
          </a:prstGeom>
        </p:spPr>
      </p:pic>
      <p:cxnSp>
        <p:nvCxnSpPr>
          <p:cNvPr id="9" name="Rechte verbindingslijn 8"/>
          <p:cNvCxnSpPr/>
          <p:nvPr userDrawn="1"/>
        </p:nvCxnSpPr>
        <p:spPr>
          <a:xfrm>
            <a:off x="3311691" y="1196752"/>
            <a:ext cx="0" cy="5544616"/>
          </a:xfrm>
          <a:prstGeom prst="line">
            <a:avLst/>
          </a:prstGeom>
          <a:ln w="38100">
            <a:solidFill>
              <a:srgbClr val="842E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92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12099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1618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000"/>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671343D3-C31A-45B6-96BA-FBE8420E9ECB}" type="datetimeFigureOut">
              <a:rPr lang="nl-NL" smtClean="0">
                <a:solidFill>
                  <a:prstClr val="black">
                    <a:tint val="75000"/>
                  </a:prstClr>
                </a:solidFill>
              </a:rPr>
              <a:pPr/>
              <a:t>22-2-2024</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r>
              <a:rPr lang="nl-NL">
                <a:solidFill>
                  <a:prstClr val="black">
                    <a:tint val="75000"/>
                  </a:prstClr>
                </a:solidFill>
              </a:rPr>
              <a:t>Titel presentatie </a:t>
            </a:r>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260648"/>
            <a:ext cx="2600960" cy="856488"/>
          </a:xfrm>
          <a:prstGeom prst="rect">
            <a:avLst/>
          </a:prstGeom>
        </p:spPr>
      </p:pic>
      <p:cxnSp>
        <p:nvCxnSpPr>
          <p:cNvPr id="9" name="Rechte verbindingslijn 8"/>
          <p:cNvCxnSpPr/>
          <p:nvPr userDrawn="1"/>
        </p:nvCxnSpPr>
        <p:spPr>
          <a:xfrm>
            <a:off x="3311691" y="1196752"/>
            <a:ext cx="0" cy="5544616"/>
          </a:xfrm>
          <a:prstGeom prst="line">
            <a:avLst/>
          </a:prstGeom>
          <a:ln w="38100">
            <a:solidFill>
              <a:srgbClr val="842E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369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2989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89881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12949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03861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58636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02846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3423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02201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8365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06443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3842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2450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6764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5441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24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9364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9184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5156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71030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343D3-C31A-45B6-96BA-FBE8420E9ECB}" type="datetimeFigureOut">
              <a:rPr lang="nl-NL" smtClean="0">
                <a:solidFill>
                  <a:prstClr val="black">
                    <a:tint val="75000"/>
                  </a:prstClr>
                </a:solidFill>
              </a:rPr>
              <a:pPr/>
              <a:t>22-2-2024</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FD869-280B-4CF2-A93E-53014DA7050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85225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www.provincie-utrecht.nl/onderwerpen/mobiliteit/fiets/doorfietsrout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cid:image002.png@01DA3255.42A920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1556793"/>
            <a:ext cx="6660232" cy="1470025"/>
          </a:xfrm>
        </p:spPr>
        <p:txBody>
          <a:bodyPr>
            <a:normAutofit/>
          </a:bodyPr>
          <a:lstStyle/>
          <a:p>
            <a:r>
              <a:rPr lang="nl-NL" sz="4000" dirty="0">
                <a:latin typeface="Verdana" panose="020B0604030504040204" pitchFamily="34" charset="0"/>
                <a:ea typeface="Verdana" panose="020B0604030504040204" pitchFamily="34" charset="0"/>
                <a:cs typeface="Verdana" panose="020B0604030504040204" pitchFamily="34" charset="0"/>
              </a:rPr>
              <a:t>Welkom!</a:t>
            </a:r>
          </a:p>
        </p:txBody>
      </p:sp>
      <p:sp>
        <p:nvSpPr>
          <p:cNvPr id="3" name="Ondertitel 2"/>
          <p:cNvSpPr>
            <a:spLocks noGrp="1"/>
          </p:cNvSpPr>
          <p:nvPr>
            <p:ph type="subTitle" idx="1"/>
          </p:nvPr>
        </p:nvSpPr>
        <p:spPr>
          <a:xfrm>
            <a:off x="4007768" y="3501008"/>
            <a:ext cx="6660232" cy="648072"/>
          </a:xfrm>
        </p:spPr>
        <p:txBody>
          <a:bodyPr/>
          <a:lstStyle/>
          <a:p>
            <a:r>
              <a:rPr lang="nl-NL" i="1" dirty="0">
                <a:solidFill>
                  <a:schemeClr val="tx1"/>
                </a:solidFill>
              </a:rPr>
              <a:t>Herinrichting Herenstraat</a:t>
            </a:r>
          </a:p>
        </p:txBody>
      </p:sp>
      <p:cxnSp>
        <p:nvCxnSpPr>
          <p:cNvPr id="6" name="Rechte verbindingslijn 5">
            <a:extLst>
              <a:ext uri="{FF2B5EF4-FFF2-40B4-BE49-F238E27FC236}">
                <a16:creationId xmlns:a16="http://schemas.microsoft.com/office/drawing/2014/main" id="{40ABEDCD-9C88-65FB-1F67-9113872FFEF5}"/>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10" name="Picture 3" descr="Logo gemeente Nieuwegein">
            <a:extLst>
              <a:ext uri="{FF2B5EF4-FFF2-40B4-BE49-F238E27FC236}">
                <a16:creationId xmlns:a16="http://schemas.microsoft.com/office/drawing/2014/main" id="{9C9F717E-F965-E929-86FD-C796D1308CED}"/>
              </a:ext>
            </a:extLst>
          </p:cNvPr>
          <p:cNvPicPr>
            <a:picLocks noChangeAspect="1"/>
          </p:cNvPicPr>
          <p:nvPr/>
        </p:nvPicPr>
        <p:blipFill>
          <a:blip r:embed="rId3"/>
          <a:stretch>
            <a:fillRect/>
          </a:stretch>
        </p:blipFill>
        <p:spPr>
          <a:xfrm>
            <a:off x="9638760" y="367305"/>
            <a:ext cx="2168045" cy="980334"/>
          </a:xfrm>
          <a:prstGeom prst="rect">
            <a:avLst/>
          </a:prstGeom>
        </p:spPr>
      </p:pic>
    </p:spTree>
    <p:extLst>
      <p:ext uri="{BB962C8B-B14F-4D97-AF65-F5344CB8AC3E}">
        <p14:creationId xmlns:p14="http://schemas.microsoft.com/office/powerpoint/2010/main" val="399348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86DAAD1-0900-C351-1479-8BD8757B77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4EA68A-865E-B46C-75B4-0594DD1C77DD}"/>
              </a:ext>
            </a:extLst>
          </p:cNvPr>
          <p:cNvSpPr>
            <a:spLocks noGrp="1"/>
          </p:cNvSpPr>
          <p:nvPr>
            <p:ph type="ctrTitle"/>
          </p:nvPr>
        </p:nvSpPr>
        <p:spPr>
          <a:xfrm>
            <a:off x="4007768" y="548680"/>
            <a:ext cx="6660232" cy="1224136"/>
          </a:xfrm>
        </p:spPr>
        <p:txBody>
          <a:bodyPr/>
          <a:lstStyle/>
          <a:p>
            <a:pPr algn="l"/>
            <a:r>
              <a:rPr lang="nl-NL" altLang="nl-NL" b="1" i="1" dirty="0">
                <a:latin typeface="Verdana" pitchFamily="34" charset="0"/>
              </a:rPr>
              <a:t>Voorstellen (1)</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Ondertitel 2">
            <a:extLst>
              <a:ext uri="{FF2B5EF4-FFF2-40B4-BE49-F238E27FC236}">
                <a16:creationId xmlns:a16="http://schemas.microsoft.com/office/drawing/2014/main" id="{AF55B0E1-50FD-3B71-E3F0-2E10AF9F387C}"/>
              </a:ext>
            </a:extLst>
          </p:cNvPr>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srgbClr val="7030A0"/>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6" name="Picture 3">
            <a:extLst>
              <a:ext uri="{FF2B5EF4-FFF2-40B4-BE49-F238E27FC236}">
                <a16:creationId xmlns:a16="http://schemas.microsoft.com/office/drawing/2014/main" id="{BFF9E686-FCD6-397B-308C-7453BB04E3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7" name="Rechte verbindingslijn 6">
            <a:extLst>
              <a:ext uri="{FF2B5EF4-FFF2-40B4-BE49-F238E27FC236}">
                <a16:creationId xmlns:a16="http://schemas.microsoft.com/office/drawing/2014/main" id="{1932DB99-E8D4-BD83-07B9-0363498A47F5}"/>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5" name="Afbeelding 4">
            <a:extLst>
              <a:ext uri="{FF2B5EF4-FFF2-40B4-BE49-F238E27FC236}">
                <a16:creationId xmlns:a16="http://schemas.microsoft.com/office/drawing/2014/main" id="{BB288DB3-4C66-5A8B-3C30-09E970768AA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03551" y="1338308"/>
            <a:ext cx="2929581" cy="5386225"/>
          </a:xfrm>
          <a:prstGeom prst="rect">
            <a:avLst/>
          </a:prstGeom>
        </p:spPr>
      </p:pic>
      <p:pic>
        <p:nvPicPr>
          <p:cNvPr id="9" name="Afbeelding 8">
            <a:extLst>
              <a:ext uri="{FF2B5EF4-FFF2-40B4-BE49-F238E27FC236}">
                <a16:creationId xmlns:a16="http://schemas.microsoft.com/office/drawing/2014/main" id="{4A574A77-6011-5C5D-7881-28FC16EBD39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86987" y="1337968"/>
            <a:ext cx="2771226" cy="5398662"/>
          </a:xfrm>
          <a:prstGeom prst="rect">
            <a:avLst/>
          </a:prstGeom>
        </p:spPr>
      </p:pic>
    </p:spTree>
    <p:extLst>
      <p:ext uri="{BB962C8B-B14F-4D97-AF65-F5344CB8AC3E}">
        <p14:creationId xmlns:p14="http://schemas.microsoft.com/office/powerpoint/2010/main" val="280533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990FFD-28A3-8B1D-2F79-3088F0301E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8D18AC-826A-181D-974F-A74E201704F4}"/>
              </a:ext>
            </a:extLst>
          </p:cNvPr>
          <p:cNvSpPr>
            <a:spLocks noGrp="1"/>
          </p:cNvSpPr>
          <p:nvPr>
            <p:ph type="ctrTitle"/>
          </p:nvPr>
        </p:nvSpPr>
        <p:spPr>
          <a:xfrm>
            <a:off x="4007768" y="548680"/>
            <a:ext cx="6660232" cy="1224136"/>
          </a:xfrm>
        </p:spPr>
        <p:txBody>
          <a:bodyPr/>
          <a:lstStyle/>
          <a:p>
            <a:pPr algn="l"/>
            <a:r>
              <a:rPr lang="nl-NL" altLang="nl-NL" b="1" i="1" dirty="0">
                <a:latin typeface="Verdana" pitchFamily="34" charset="0"/>
              </a:rPr>
              <a:t>Voorstellen (2)</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Ondertitel 2">
            <a:extLst>
              <a:ext uri="{FF2B5EF4-FFF2-40B4-BE49-F238E27FC236}">
                <a16:creationId xmlns:a16="http://schemas.microsoft.com/office/drawing/2014/main" id="{F944E399-6AA8-7551-2945-E41F2AED32B3}"/>
              </a:ext>
            </a:extLst>
          </p:cNvPr>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srgbClr val="7030A0"/>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6" name="Picture 3">
            <a:extLst>
              <a:ext uri="{FF2B5EF4-FFF2-40B4-BE49-F238E27FC236}">
                <a16:creationId xmlns:a16="http://schemas.microsoft.com/office/drawing/2014/main" id="{67526C22-6B57-E998-F017-7BB9821704B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7" name="Rechte verbindingslijn 6">
            <a:extLst>
              <a:ext uri="{FF2B5EF4-FFF2-40B4-BE49-F238E27FC236}">
                <a16:creationId xmlns:a16="http://schemas.microsoft.com/office/drawing/2014/main" id="{5A91E4C4-A696-3998-1F19-5B9A0BB39EB0}"/>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8" name="Afbeelding 7">
            <a:extLst>
              <a:ext uri="{FF2B5EF4-FFF2-40B4-BE49-F238E27FC236}">
                <a16:creationId xmlns:a16="http://schemas.microsoft.com/office/drawing/2014/main" id="{587CA93B-6913-5236-67E5-F5B2F68FB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97236" y="1530220"/>
            <a:ext cx="4094134" cy="4560823"/>
          </a:xfrm>
          <a:prstGeom prst="rect">
            <a:avLst/>
          </a:prstGeom>
        </p:spPr>
      </p:pic>
      <p:pic>
        <p:nvPicPr>
          <p:cNvPr id="11" name="Afbeelding 10">
            <a:extLst>
              <a:ext uri="{FF2B5EF4-FFF2-40B4-BE49-F238E27FC236}">
                <a16:creationId xmlns:a16="http://schemas.microsoft.com/office/drawing/2014/main" id="{0AAF672B-7B06-9CAF-4F7D-9F84243B27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91692" y="1529013"/>
            <a:ext cx="4430175" cy="4560823"/>
          </a:xfrm>
          <a:prstGeom prst="rect">
            <a:avLst/>
          </a:prstGeom>
        </p:spPr>
      </p:pic>
    </p:spTree>
    <p:extLst>
      <p:ext uri="{BB962C8B-B14F-4D97-AF65-F5344CB8AC3E}">
        <p14:creationId xmlns:p14="http://schemas.microsoft.com/office/powerpoint/2010/main" val="319574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548680"/>
            <a:ext cx="6660232" cy="1224136"/>
          </a:xfrm>
        </p:spPr>
        <p:txBody>
          <a:bodyPr/>
          <a:lstStyle/>
          <a:p>
            <a:pPr algn="l"/>
            <a:r>
              <a:rPr lang="nl-NL" altLang="nl-NL" b="1" i="1" dirty="0">
                <a:latin typeface="Verdana" pitchFamily="34" charset="0"/>
              </a:rPr>
              <a:t>Voorstellen (3)</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Ondertitel 2"/>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srgbClr val="7030A0"/>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6" name="Picture 3">
            <a:extLst>
              <a:ext uri="{FF2B5EF4-FFF2-40B4-BE49-F238E27FC236}">
                <a16:creationId xmlns:a16="http://schemas.microsoft.com/office/drawing/2014/main" id="{A6C3DE21-FF52-7D73-4019-DD5D643BA2B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7" name="Rechte verbindingslijn 6">
            <a:extLst>
              <a:ext uri="{FF2B5EF4-FFF2-40B4-BE49-F238E27FC236}">
                <a16:creationId xmlns:a16="http://schemas.microsoft.com/office/drawing/2014/main" id="{34EBE8C9-9099-32E3-5A73-F37C9E0D7F9B}"/>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11" name="Afbeelding 10">
            <a:extLst>
              <a:ext uri="{FF2B5EF4-FFF2-40B4-BE49-F238E27FC236}">
                <a16:creationId xmlns:a16="http://schemas.microsoft.com/office/drawing/2014/main" id="{9CC13FF5-054D-7198-1F3A-DE72A12762C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74516" y="1160748"/>
            <a:ext cx="3110262" cy="5457039"/>
          </a:xfrm>
          <a:prstGeom prst="rect">
            <a:avLst/>
          </a:prstGeom>
        </p:spPr>
      </p:pic>
      <p:pic>
        <p:nvPicPr>
          <p:cNvPr id="13" name="Afbeelding 12">
            <a:extLst>
              <a:ext uri="{FF2B5EF4-FFF2-40B4-BE49-F238E27FC236}">
                <a16:creationId xmlns:a16="http://schemas.microsoft.com/office/drawing/2014/main" id="{3225EAD7-D4FA-EEEE-6311-64F39A77508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93520" y="1161938"/>
            <a:ext cx="3866427" cy="5454657"/>
          </a:xfrm>
          <a:prstGeom prst="rect">
            <a:avLst/>
          </a:prstGeom>
        </p:spPr>
      </p:pic>
    </p:spTree>
    <p:extLst>
      <p:ext uri="{BB962C8B-B14F-4D97-AF65-F5344CB8AC3E}">
        <p14:creationId xmlns:p14="http://schemas.microsoft.com/office/powerpoint/2010/main" val="338477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558568-4C00-BBAF-2F8F-80D2DFE47B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7D7D11-BC0E-E08B-4509-670273FCEBE2}"/>
              </a:ext>
            </a:extLst>
          </p:cNvPr>
          <p:cNvSpPr>
            <a:spLocks noGrp="1"/>
          </p:cNvSpPr>
          <p:nvPr>
            <p:ph type="ctrTitle"/>
          </p:nvPr>
        </p:nvSpPr>
        <p:spPr>
          <a:xfrm>
            <a:off x="4007768" y="548680"/>
            <a:ext cx="6660232" cy="1224136"/>
          </a:xfrm>
        </p:spPr>
        <p:txBody>
          <a:bodyPr/>
          <a:lstStyle/>
          <a:p>
            <a:pPr algn="l"/>
            <a:r>
              <a:rPr lang="nl-NL" altLang="nl-NL" b="1" i="1" dirty="0">
                <a:latin typeface="Verdana" pitchFamily="34" charset="0"/>
              </a:rPr>
              <a:t>Voorstellen (4)</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Ondertitel 2">
            <a:extLst>
              <a:ext uri="{FF2B5EF4-FFF2-40B4-BE49-F238E27FC236}">
                <a16:creationId xmlns:a16="http://schemas.microsoft.com/office/drawing/2014/main" id="{13F3CA2D-99E1-7930-097F-F2ABDDEE4786}"/>
              </a:ext>
            </a:extLst>
          </p:cNvPr>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srgbClr val="7030A0"/>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6" name="Picture 3">
            <a:extLst>
              <a:ext uri="{FF2B5EF4-FFF2-40B4-BE49-F238E27FC236}">
                <a16:creationId xmlns:a16="http://schemas.microsoft.com/office/drawing/2014/main" id="{672FD56C-BFF7-F403-3DA1-2DC4A347E5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7" name="Rechte verbindingslijn 6">
            <a:extLst>
              <a:ext uri="{FF2B5EF4-FFF2-40B4-BE49-F238E27FC236}">
                <a16:creationId xmlns:a16="http://schemas.microsoft.com/office/drawing/2014/main" id="{44DB2B07-3708-73C8-4BAA-78AD9009D974}"/>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5" name="Afbeelding 4">
            <a:extLst>
              <a:ext uri="{FF2B5EF4-FFF2-40B4-BE49-F238E27FC236}">
                <a16:creationId xmlns:a16="http://schemas.microsoft.com/office/drawing/2014/main" id="{2E768D57-E7E4-8D17-5EBC-D73D4735ED4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65309" y="1338308"/>
            <a:ext cx="4713958" cy="3251006"/>
          </a:xfrm>
          <a:prstGeom prst="rect">
            <a:avLst/>
          </a:prstGeom>
        </p:spPr>
      </p:pic>
      <p:pic>
        <p:nvPicPr>
          <p:cNvPr id="9" name="Afbeelding 8">
            <a:extLst>
              <a:ext uri="{FF2B5EF4-FFF2-40B4-BE49-F238E27FC236}">
                <a16:creationId xmlns:a16="http://schemas.microsoft.com/office/drawing/2014/main" id="{F80D934E-C28C-6BF6-E3C9-0289AB7398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452441" y="3778592"/>
            <a:ext cx="4354364" cy="3060533"/>
          </a:xfrm>
          <a:prstGeom prst="rect">
            <a:avLst/>
          </a:prstGeom>
        </p:spPr>
      </p:pic>
    </p:spTree>
    <p:extLst>
      <p:ext uri="{BB962C8B-B14F-4D97-AF65-F5344CB8AC3E}">
        <p14:creationId xmlns:p14="http://schemas.microsoft.com/office/powerpoint/2010/main" val="314663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FCFC765-A8EE-147A-EAD8-775A59E78E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E59EEC-D81F-D00A-2D94-0CAB9784866F}"/>
              </a:ext>
            </a:extLst>
          </p:cNvPr>
          <p:cNvSpPr>
            <a:spLocks noGrp="1"/>
          </p:cNvSpPr>
          <p:nvPr>
            <p:ph type="ctrTitle"/>
          </p:nvPr>
        </p:nvSpPr>
        <p:spPr>
          <a:xfrm>
            <a:off x="4007768" y="548680"/>
            <a:ext cx="6660232" cy="1224136"/>
          </a:xfrm>
        </p:spPr>
        <p:txBody>
          <a:bodyPr/>
          <a:lstStyle/>
          <a:p>
            <a:pPr algn="l"/>
            <a:r>
              <a:rPr lang="nl-NL" altLang="nl-NL" b="1" i="1" dirty="0">
                <a:latin typeface="Verdana" pitchFamily="34" charset="0"/>
              </a:rPr>
              <a:t>Voorstellen (5)</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Ondertitel 2">
            <a:extLst>
              <a:ext uri="{FF2B5EF4-FFF2-40B4-BE49-F238E27FC236}">
                <a16:creationId xmlns:a16="http://schemas.microsoft.com/office/drawing/2014/main" id="{76AA0D33-EC82-839E-049E-78D1B10E02AE}"/>
              </a:ext>
            </a:extLst>
          </p:cNvPr>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srgbClr val="7030A0"/>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6" name="Picture 3">
            <a:extLst>
              <a:ext uri="{FF2B5EF4-FFF2-40B4-BE49-F238E27FC236}">
                <a16:creationId xmlns:a16="http://schemas.microsoft.com/office/drawing/2014/main" id="{9A015CCC-FBCF-65C6-31DC-DEFA0A6198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7" name="Rechte verbindingslijn 6">
            <a:extLst>
              <a:ext uri="{FF2B5EF4-FFF2-40B4-BE49-F238E27FC236}">
                <a16:creationId xmlns:a16="http://schemas.microsoft.com/office/drawing/2014/main" id="{1FC74E17-4B05-5DDC-F8D8-E463A9846DB4}"/>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5" name="Afbeelding 4">
            <a:extLst>
              <a:ext uri="{FF2B5EF4-FFF2-40B4-BE49-F238E27FC236}">
                <a16:creationId xmlns:a16="http://schemas.microsoft.com/office/drawing/2014/main" id="{E41FECEE-07AD-F897-2F45-96B9D7ADB57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13925" y="1338308"/>
            <a:ext cx="3610331" cy="5088135"/>
          </a:xfrm>
          <a:prstGeom prst="rect">
            <a:avLst/>
          </a:prstGeom>
        </p:spPr>
      </p:pic>
      <p:pic>
        <p:nvPicPr>
          <p:cNvPr id="9" name="Afbeelding 8">
            <a:extLst>
              <a:ext uri="{FF2B5EF4-FFF2-40B4-BE49-F238E27FC236}">
                <a16:creationId xmlns:a16="http://schemas.microsoft.com/office/drawing/2014/main" id="{7BE94DE6-BF87-7765-15A7-3E788011121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18098" y="1330351"/>
            <a:ext cx="3877301" cy="5165262"/>
          </a:xfrm>
          <a:prstGeom prst="rect">
            <a:avLst/>
          </a:prstGeom>
        </p:spPr>
      </p:pic>
    </p:spTree>
    <p:extLst>
      <p:ext uri="{BB962C8B-B14F-4D97-AF65-F5344CB8AC3E}">
        <p14:creationId xmlns:p14="http://schemas.microsoft.com/office/powerpoint/2010/main" val="1598255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48E8BB-A98F-98B9-E6C7-401B6E193D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E40340-7B36-645D-6C1F-56353878914F}"/>
              </a:ext>
            </a:extLst>
          </p:cNvPr>
          <p:cNvSpPr>
            <a:spLocks noGrp="1"/>
          </p:cNvSpPr>
          <p:nvPr>
            <p:ph type="ctrTitle"/>
          </p:nvPr>
        </p:nvSpPr>
        <p:spPr>
          <a:xfrm>
            <a:off x="4007768" y="548680"/>
            <a:ext cx="6660232" cy="1224136"/>
          </a:xfrm>
        </p:spPr>
        <p:txBody>
          <a:bodyPr/>
          <a:lstStyle/>
          <a:p>
            <a:pPr algn="l"/>
            <a:r>
              <a:rPr lang="nl-NL" altLang="nl-NL" b="1" i="1" dirty="0">
                <a:latin typeface="Verdana" pitchFamily="34" charset="0"/>
              </a:rPr>
              <a:t>Voorstellen (6)</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Ondertitel 2">
            <a:extLst>
              <a:ext uri="{FF2B5EF4-FFF2-40B4-BE49-F238E27FC236}">
                <a16:creationId xmlns:a16="http://schemas.microsoft.com/office/drawing/2014/main" id="{922DBD45-2806-4280-C7BA-D927013E08EE}"/>
              </a:ext>
            </a:extLst>
          </p:cNvPr>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srgbClr val="7030A0"/>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6" name="Picture 3">
            <a:extLst>
              <a:ext uri="{FF2B5EF4-FFF2-40B4-BE49-F238E27FC236}">
                <a16:creationId xmlns:a16="http://schemas.microsoft.com/office/drawing/2014/main" id="{59543A8D-F3D8-EEE1-118B-420FF529915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7" name="Rechte verbindingslijn 6">
            <a:extLst>
              <a:ext uri="{FF2B5EF4-FFF2-40B4-BE49-F238E27FC236}">
                <a16:creationId xmlns:a16="http://schemas.microsoft.com/office/drawing/2014/main" id="{4AE53BAF-01BA-2531-2D3A-1D77BA91CB5C}"/>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8" name="Afbeelding 7">
            <a:extLst>
              <a:ext uri="{FF2B5EF4-FFF2-40B4-BE49-F238E27FC236}">
                <a16:creationId xmlns:a16="http://schemas.microsoft.com/office/drawing/2014/main" id="{59BFA9F3-B15A-CB61-0A10-07F9B21C3C3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95500" y="1517307"/>
            <a:ext cx="3765652" cy="2552121"/>
          </a:xfrm>
          <a:prstGeom prst="rect">
            <a:avLst/>
          </a:prstGeom>
        </p:spPr>
      </p:pic>
      <p:pic>
        <p:nvPicPr>
          <p:cNvPr id="11" name="Afbeelding 10">
            <a:extLst>
              <a:ext uri="{FF2B5EF4-FFF2-40B4-BE49-F238E27FC236}">
                <a16:creationId xmlns:a16="http://schemas.microsoft.com/office/drawing/2014/main" id="{1CE62FF9-2F63-0A40-E032-E906AE7B8D4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31977" y="3530961"/>
            <a:ext cx="4228052" cy="3084444"/>
          </a:xfrm>
          <a:prstGeom prst="rect">
            <a:avLst/>
          </a:prstGeom>
        </p:spPr>
      </p:pic>
    </p:spTree>
    <p:extLst>
      <p:ext uri="{BB962C8B-B14F-4D97-AF65-F5344CB8AC3E}">
        <p14:creationId xmlns:p14="http://schemas.microsoft.com/office/powerpoint/2010/main" val="345223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548680"/>
            <a:ext cx="6660232" cy="1224136"/>
          </a:xfrm>
        </p:spPr>
        <p:txBody>
          <a:bodyPr/>
          <a:lstStyle/>
          <a:p>
            <a:pPr algn="l"/>
            <a:r>
              <a:rPr lang="nl-NL" altLang="nl-NL" b="1" i="1" dirty="0">
                <a:latin typeface="Verdana" pitchFamily="34" charset="0"/>
              </a:rPr>
              <a:t>In gesprek</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descr="In groepjes langs de verschillende profielen. Voor en nadelen bespreken.&#10;Belangrijke punten in het profiel benoemen. Ongeveer 10 a 15 minuten per tafel. Eerst even pauze"/>
          <p:cNvSpPr>
            <a:spLocks noGrp="1"/>
          </p:cNvSpPr>
          <p:nvPr>
            <p:ph type="subTitle" idx="1"/>
          </p:nvPr>
        </p:nvSpPr>
        <p:spPr>
          <a:xfrm>
            <a:off x="4007768" y="1530220"/>
            <a:ext cx="6660232" cy="1800200"/>
          </a:xfrm>
        </p:spPr>
        <p:txBody>
          <a:bodyPr>
            <a:normAutofit/>
          </a:bodyPr>
          <a:lstStyle/>
          <a:p>
            <a:pPr algn="l">
              <a:lnSpc>
                <a:spcPct val="80000"/>
              </a:lnSpc>
            </a:pPr>
            <a:endParaRPr lang="nl-NL" sz="1600" dirty="0">
              <a:solidFill>
                <a:schemeClr val="tx1"/>
              </a:solidFill>
            </a:endParaRPr>
          </a:p>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p:txBody>
      </p:sp>
      <p:sp>
        <p:nvSpPr>
          <p:cNvPr id="4" name="Ondertitel 2"/>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prstClr val="black">
                    <a:tint val="75000"/>
                  </a:prstClr>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srgbClr val="7030A0"/>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sp>
        <p:nvSpPr>
          <p:cNvPr id="5" name="Ondertitel 2">
            <a:extLst>
              <a:ext uri="{FF2B5EF4-FFF2-40B4-BE49-F238E27FC236}">
                <a16:creationId xmlns:a16="http://schemas.microsoft.com/office/drawing/2014/main" id="{2BD4A806-266C-4D6F-BF50-403CC35FA90C}"/>
              </a:ext>
            </a:extLst>
          </p:cNvPr>
          <p:cNvSpPr txBox="1">
            <a:spLocks/>
          </p:cNvSpPr>
          <p:nvPr/>
        </p:nvSpPr>
        <p:spPr>
          <a:xfrm>
            <a:off x="4007768" y="1530220"/>
            <a:ext cx="6660232" cy="1800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80000"/>
              </a:lnSpc>
              <a:buFont typeface="Arial" panose="020B0604020202020204" pitchFamily="34" charset="0"/>
              <a:buChar char="•"/>
            </a:pPr>
            <a:r>
              <a:rPr lang="nl-NL" sz="1600" dirty="0">
                <a:solidFill>
                  <a:schemeClr val="tx1"/>
                </a:solidFill>
              </a:rPr>
              <a:t>In groepjes langs de verschillende profielen</a:t>
            </a:r>
          </a:p>
          <a:p>
            <a:pPr marL="342900" indent="-342900" algn="l">
              <a:lnSpc>
                <a:spcPct val="80000"/>
              </a:lnSpc>
              <a:buFont typeface="Arial" panose="020B0604020202020204" pitchFamily="34" charset="0"/>
              <a:buChar char="•"/>
            </a:pPr>
            <a:r>
              <a:rPr lang="nl-NL" sz="1600" dirty="0">
                <a:solidFill>
                  <a:schemeClr val="tx1"/>
                </a:solidFill>
              </a:rPr>
              <a:t>Voor en nadelen bespreken</a:t>
            </a:r>
          </a:p>
          <a:p>
            <a:pPr marL="342900" indent="-342900" algn="l">
              <a:lnSpc>
                <a:spcPct val="80000"/>
              </a:lnSpc>
              <a:buFont typeface="Arial" panose="020B0604020202020204" pitchFamily="34" charset="0"/>
              <a:buChar char="•"/>
            </a:pPr>
            <a:r>
              <a:rPr lang="nl-NL" sz="1600" dirty="0">
                <a:solidFill>
                  <a:schemeClr val="tx1"/>
                </a:solidFill>
              </a:rPr>
              <a:t>Belangrijke punten in het profiel benoemen</a:t>
            </a:r>
          </a:p>
          <a:p>
            <a:pPr marL="342900" indent="-342900" algn="l">
              <a:lnSpc>
                <a:spcPct val="80000"/>
              </a:lnSpc>
              <a:buFont typeface="Arial" panose="020B0604020202020204" pitchFamily="34" charset="0"/>
              <a:buChar char="•"/>
            </a:pPr>
            <a:r>
              <a:rPr lang="nl-NL" sz="1600" dirty="0">
                <a:solidFill>
                  <a:schemeClr val="tx1"/>
                </a:solidFill>
              </a:rPr>
              <a:t>Ongeveer 10 a 15 minuten per tafel</a:t>
            </a:r>
          </a:p>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lnSpc>
                <a:spcPct val="80000"/>
              </a:lnSpc>
              <a:buFont typeface="Arial" panose="020B0604020202020204" pitchFamily="34" charset="0"/>
              <a:buChar char="•"/>
            </a:pPr>
            <a:r>
              <a:rPr lang="nl-NL" sz="1600" dirty="0">
                <a:solidFill>
                  <a:schemeClr val="tx1"/>
                </a:solidFill>
              </a:rPr>
              <a:t>Eerst even pauze</a:t>
            </a:r>
          </a:p>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p:txBody>
      </p:sp>
      <p:pic>
        <p:nvPicPr>
          <p:cNvPr id="6" name="Picture 3">
            <a:extLst>
              <a:ext uri="{FF2B5EF4-FFF2-40B4-BE49-F238E27FC236}">
                <a16:creationId xmlns:a16="http://schemas.microsoft.com/office/drawing/2014/main" id="{DD5427CF-BA34-7F28-069B-29E3DDBC18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7" name="Rechte verbindingslijn 6">
            <a:extLst>
              <a:ext uri="{FF2B5EF4-FFF2-40B4-BE49-F238E27FC236}">
                <a16:creationId xmlns:a16="http://schemas.microsoft.com/office/drawing/2014/main" id="{9E2E8624-BC27-7FB2-B179-A7DDA7DD6B90}"/>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53117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1556793"/>
            <a:ext cx="6660232" cy="1470025"/>
          </a:xfrm>
        </p:spPr>
        <p:txBody>
          <a:bodyPr>
            <a:normAutofit/>
          </a:bodyPr>
          <a:lstStyle/>
          <a:p>
            <a:r>
              <a:rPr lang="nl-NL" sz="4000" dirty="0">
                <a:latin typeface="Verdana" panose="020B0604030504040204" pitchFamily="34" charset="0"/>
                <a:ea typeface="Verdana" panose="020B0604030504040204" pitchFamily="34" charset="0"/>
                <a:cs typeface="Verdana" panose="020B0604030504040204" pitchFamily="34" charset="0"/>
              </a:rPr>
              <a:t>Pauze</a:t>
            </a:r>
          </a:p>
        </p:txBody>
      </p:sp>
      <p:sp>
        <p:nvSpPr>
          <p:cNvPr id="3" name="Ondertitel 2"/>
          <p:cNvSpPr>
            <a:spLocks noGrp="1"/>
          </p:cNvSpPr>
          <p:nvPr>
            <p:ph type="subTitle" idx="1"/>
          </p:nvPr>
        </p:nvSpPr>
        <p:spPr>
          <a:xfrm>
            <a:off x="4007768" y="3501008"/>
            <a:ext cx="6660232" cy="648072"/>
          </a:xfrm>
        </p:spPr>
        <p:txBody>
          <a:bodyPr/>
          <a:lstStyle/>
          <a:p>
            <a:r>
              <a:rPr lang="nl-NL" i="1" dirty="0">
                <a:solidFill>
                  <a:schemeClr val="tx1"/>
                </a:solidFill>
              </a:rPr>
              <a:t>Herinrichting Herenstraat</a:t>
            </a:r>
          </a:p>
        </p:txBody>
      </p:sp>
      <p:sp>
        <p:nvSpPr>
          <p:cNvPr id="6" name="Ondertitel 2">
            <a:extLst>
              <a:ext uri="{FF2B5EF4-FFF2-40B4-BE49-F238E27FC236}">
                <a16:creationId xmlns:a16="http://schemas.microsoft.com/office/drawing/2014/main" id="{C7C7E432-E90D-BDE5-D040-32A5F9F5260B}"/>
              </a:ext>
            </a:extLst>
          </p:cNvPr>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prstClr val="black">
                    <a:tint val="75000"/>
                  </a:prstClr>
                </a:solidFill>
              </a:rPr>
              <a:t>Voorstellen</a:t>
            </a:r>
          </a:p>
          <a:p>
            <a:pPr marL="342900" indent="-342900" algn="l">
              <a:buFont typeface="Arial" panose="020B0604020202020204" pitchFamily="34" charset="0"/>
              <a:buChar char="•"/>
            </a:pPr>
            <a:r>
              <a:rPr lang="nl-NL" sz="1400" dirty="0">
                <a:solidFill>
                  <a:srgbClr val="7030A0"/>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5" name="Picture 3">
            <a:extLst>
              <a:ext uri="{FF2B5EF4-FFF2-40B4-BE49-F238E27FC236}">
                <a16:creationId xmlns:a16="http://schemas.microsoft.com/office/drawing/2014/main" id="{4B5C2907-D5BC-8B7A-32B9-88AB7A4B5B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7" name="Rechte verbindingslijn 6">
            <a:extLst>
              <a:ext uri="{FF2B5EF4-FFF2-40B4-BE49-F238E27FC236}">
                <a16:creationId xmlns:a16="http://schemas.microsoft.com/office/drawing/2014/main" id="{5CEF28B6-466F-366D-A892-76B9684F43AE}"/>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9930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548680"/>
            <a:ext cx="6660232" cy="1224136"/>
          </a:xfrm>
        </p:spPr>
        <p:txBody>
          <a:bodyPr/>
          <a:lstStyle/>
          <a:p>
            <a:pPr algn="l"/>
            <a:r>
              <a:rPr lang="nl-NL" altLang="nl-NL" b="1" i="1" dirty="0">
                <a:latin typeface="Verdana" pitchFamily="34" charset="0"/>
              </a:rPr>
              <a:t>Samenvatting</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Ondertitel 2"/>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prstClr val="black">
                    <a:tint val="75000"/>
                  </a:prstClr>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srgbClr val="7030A0"/>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sp>
        <p:nvSpPr>
          <p:cNvPr id="5" name="Ondertitel 2">
            <a:extLst>
              <a:ext uri="{FF2B5EF4-FFF2-40B4-BE49-F238E27FC236}">
                <a16:creationId xmlns:a16="http://schemas.microsoft.com/office/drawing/2014/main" id="{2BD4A806-266C-4D6F-BF50-403CC35FA90C}"/>
              </a:ext>
              <a:ext uri="{C183D7F6-B498-43B3-948B-1728B52AA6E4}">
                <adec:decorative xmlns:adec="http://schemas.microsoft.com/office/drawing/2017/decorative" val="1"/>
              </a:ext>
            </a:extLst>
          </p:cNvPr>
          <p:cNvSpPr txBox="1">
            <a:spLocks/>
          </p:cNvSpPr>
          <p:nvPr/>
        </p:nvSpPr>
        <p:spPr>
          <a:xfrm>
            <a:off x="4007768" y="1530220"/>
            <a:ext cx="6660232" cy="1800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endParaRPr lang="nl-NL" sz="1600" dirty="0">
              <a:solidFill>
                <a:schemeClr val="tx1"/>
              </a:solidFill>
            </a:endParaRPr>
          </a:p>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p:txBody>
      </p:sp>
      <p:pic>
        <p:nvPicPr>
          <p:cNvPr id="6" name="Picture 3">
            <a:extLst>
              <a:ext uri="{FF2B5EF4-FFF2-40B4-BE49-F238E27FC236}">
                <a16:creationId xmlns:a16="http://schemas.microsoft.com/office/drawing/2014/main" id="{5DCF6160-5F28-7216-F93F-146680D365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7" name="Rechte verbindingslijn 6">
            <a:extLst>
              <a:ext uri="{FF2B5EF4-FFF2-40B4-BE49-F238E27FC236}">
                <a16:creationId xmlns:a16="http://schemas.microsoft.com/office/drawing/2014/main" id="{1E01B2CA-1E90-605F-CF52-473B5ABC0235}"/>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9" name="Ondertitel 8">
            <a:extLst>
              <a:ext uri="{FF2B5EF4-FFF2-40B4-BE49-F238E27FC236}">
                <a16:creationId xmlns:a16="http://schemas.microsoft.com/office/drawing/2014/main" id="{8C3BE787-F7ED-D5AB-4048-90482B22B210}"/>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409216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548680"/>
            <a:ext cx="6660232" cy="1224136"/>
          </a:xfrm>
        </p:spPr>
        <p:txBody>
          <a:bodyPr/>
          <a:lstStyle/>
          <a:p>
            <a:pPr algn="l"/>
            <a:r>
              <a:rPr lang="nl-NL" altLang="nl-NL" b="1" i="1" dirty="0">
                <a:latin typeface="Verdana" pitchFamily="34" charset="0"/>
              </a:rPr>
              <a:t>Vervolg project</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descr="Terugkoppeling per mail. Vervolgbijeenkomst? Uiteindelijk zal er een voorlopig ontwerp door het college worden vrijgegeven voor officiële inspraak. Na de inspraakperiode zal het college een ontwerp vaststellen. Hierna zal er begonnen worden met de voorbereidingen om het werk uit te gaan voeren  "/>
          <p:cNvSpPr>
            <a:spLocks noGrp="1"/>
          </p:cNvSpPr>
          <p:nvPr>
            <p:ph type="subTitle" idx="1"/>
          </p:nvPr>
        </p:nvSpPr>
        <p:spPr>
          <a:xfrm>
            <a:off x="4007768" y="1530220"/>
            <a:ext cx="6660232" cy="2147258"/>
          </a:xfrm>
        </p:spPr>
        <p:txBody>
          <a:bodyPr>
            <a:normAutofit/>
          </a:bodyPr>
          <a:lstStyle/>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p:txBody>
      </p:sp>
      <p:sp>
        <p:nvSpPr>
          <p:cNvPr id="4" name="Ondertitel 2"/>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prstClr val="black">
                    <a:tint val="75000"/>
                  </a:prstClr>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srgbClr val="7030A0"/>
                </a:solidFill>
              </a:rPr>
              <a:t>Vervolg project</a:t>
            </a:r>
            <a:endParaRPr lang="nl-NL" sz="1400" dirty="0">
              <a:solidFill>
                <a:prstClr val="black">
                  <a:tint val="75000"/>
                </a:prstClr>
              </a:solidFill>
            </a:endParaRPr>
          </a:p>
          <a:p>
            <a:pPr marL="342900" indent="-342900" algn="l">
              <a:buFont typeface="Arial" panose="020B0604020202020204" pitchFamily="34" charset="0"/>
              <a:buChar char="•"/>
            </a:pPr>
            <a:endParaRPr lang="nl-NL" sz="1400" dirty="0">
              <a:solidFill>
                <a:prstClr val="black">
                  <a:tint val="75000"/>
                </a:prstClr>
              </a:solidFill>
            </a:endParaRPr>
          </a:p>
          <a:p>
            <a:pPr marL="342900" indent="-342900" algn="l">
              <a:buFont typeface="Arial" panose="020B0604020202020204" pitchFamily="34" charset="0"/>
              <a:buChar char="•"/>
            </a:pPr>
            <a:endParaRPr lang="nl-NL" sz="1400" dirty="0">
              <a:solidFill>
                <a:prstClr val="black">
                  <a:tint val="75000"/>
                </a:prstClr>
              </a:solidFill>
            </a:endParaRPr>
          </a:p>
        </p:txBody>
      </p:sp>
      <p:sp>
        <p:nvSpPr>
          <p:cNvPr id="5" name="Ondertitel 2">
            <a:extLst>
              <a:ext uri="{FF2B5EF4-FFF2-40B4-BE49-F238E27FC236}">
                <a16:creationId xmlns:a16="http://schemas.microsoft.com/office/drawing/2014/main" id="{2BD4A806-266C-4D6F-BF50-403CC35FA90C}"/>
              </a:ext>
            </a:extLst>
          </p:cNvPr>
          <p:cNvSpPr txBox="1">
            <a:spLocks/>
          </p:cNvSpPr>
          <p:nvPr/>
        </p:nvSpPr>
        <p:spPr>
          <a:xfrm>
            <a:off x="4007768" y="1530220"/>
            <a:ext cx="6660232" cy="24512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80000"/>
              </a:lnSpc>
              <a:buFont typeface="Arial" panose="020B0604020202020204" pitchFamily="34" charset="0"/>
              <a:buChar char="•"/>
            </a:pPr>
            <a:r>
              <a:rPr lang="nl-NL" sz="1600" dirty="0">
                <a:solidFill>
                  <a:schemeClr val="tx1"/>
                </a:solidFill>
              </a:rPr>
              <a:t>Terugkoppeling per mail</a:t>
            </a:r>
          </a:p>
          <a:p>
            <a:pPr marL="342900" indent="-342900" algn="l">
              <a:lnSpc>
                <a:spcPct val="80000"/>
              </a:lnSpc>
              <a:buFont typeface="Arial" panose="020B0604020202020204" pitchFamily="34" charset="0"/>
              <a:buChar char="•"/>
            </a:pPr>
            <a:r>
              <a:rPr lang="nl-NL" sz="1600" dirty="0">
                <a:solidFill>
                  <a:schemeClr val="tx1"/>
                </a:solidFill>
              </a:rPr>
              <a:t>Vervolgbijeenkomst?</a:t>
            </a:r>
          </a:p>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lnSpc>
                <a:spcPct val="80000"/>
              </a:lnSpc>
              <a:buFont typeface="Arial" panose="020B0604020202020204" pitchFamily="34" charset="0"/>
              <a:buChar char="•"/>
            </a:pPr>
            <a:r>
              <a:rPr lang="nl-NL" sz="1600" dirty="0">
                <a:solidFill>
                  <a:schemeClr val="tx1"/>
                </a:solidFill>
              </a:rPr>
              <a:t>Uiteindelijk zal er een voorlopig ontwerp door het college worden vrijgegeven voor officiële inspraak</a:t>
            </a:r>
          </a:p>
          <a:p>
            <a:pPr marL="342900" indent="-342900" algn="l">
              <a:lnSpc>
                <a:spcPct val="80000"/>
              </a:lnSpc>
              <a:buFont typeface="Arial" panose="020B0604020202020204" pitchFamily="34" charset="0"/>
              <a:buChar char="•"/>
            </a:pPr>
            <a:r>
              <a:rPr lang="nl-NL" sz="1600" dirty="0">
                <a:solidFill>
                  <a:schemeClr val="tx1"/>
                </a:solidFill>
              </a:rPr>
              <a:t>Na de inspraakperiode zal het college een ontwerp vaststellen</a:t>
            </a:r>
          </a:p>
          <a:p>
            <a:pPr marL="342900" indent="-342900" algn="l">
              <a:lnSpc>
                <a:spcPct val="80000"/>
              </a:lnSpc>
              <a:buFont typeface="Arial" panose="020B0604020202020204" pitchFamily="34" charset="0"/>
              <a:buChar char="•"/>
            </a:pPr>
            <a:r>
              <a:rPr lang="nl-NL" sz="1600" dirty="0">
                <a:solidFill>
                  <a:schemeClr val="tx1"/>
                </a:solidFill>
              </a:rPr>
              <a:t>Hierna zal er begonnen worden met de voorbereidingen om het werk uit te gaan voeren  </a:t>
            </a:r>
          </a:p>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p:txBody>
      </p:sp>
      <p:pic>
        <p:nvPicPr>
          <p:cNvPr id="6" name="Picture 3">
            <a:extLst>
              <a:ext uri="{FF2B5EF4-FFF2-40B4-BE49-F238E27FC236}">
                <a16:creationId xmlns:a16="http://schemas.microsoft.com/office/drawing/2014/main" id="{BD168F8D-162E-48F8-0273-D6202DD9A6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7" name="Rechte verbindingslijn 6">
            <a:extLst>
              <a:ext uri="{FF2B5EF4-FFF2-40B4-BE49-F238E27FC236}">
                <a16:creationId xmlns:a16="http://schemas.microsoft.com/office/drawing/2014/main" id="{D0734118-4ECC-FA5F-41EF-C098C9AA5E07}"/>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9462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548680"/>
            <a:ext cx="6660232" cy="1224136"/>
          </a:xfrm>
        </p:spPr>
        <p:txBody>
          <a:bodyPr/>
          <a:lstStyle/>
          <a:p>
            <a:pPr algn="l"/>
            <a:r>
              <a:rPr lang="nl-NL" altLang="nl-NL" b="1" i="1" dirty="0">
                <a:latin typeface="Verdana" pitchFamily="34" charset="0"/>
              </a:rPr>
              <a:t>Voorstelronde</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4007768" y="1530220"/>
            <a:ext cx="6660232" cy="3086914"/>
          </a:xfrm>
        </p:spPr>
        <p:txBody>
          <a:bodyPr>
            <a:normAutofit/>
          </a:bodyPr>
          <a:lstStyle/>
          <a:p>
            <a:pPr marL="342900" indent="-342900" algn="l">
              <a:lnSpc>
                <a:spcPct val="80000"/>
              </a:lnSpc>
              <a:buFont typeface="Arial" panose="020B0604020202020204" pitchFamily="34" charset="0"/>
              <a:buChar char="•"/>
            </a:pPr>
            <a:r>
              <a:rPr lang="nl-NL" sz="1600" dirty="0">
                <a:solidFill>
                  <a:schemeClr val="tx1"/>
                </a:solidFill>
              </a:rPr>
              <a:t>Harmen van Doorn, voorzitter</a:t>
            </a:r>
          </a:p>
          <a:p>
            <a:pPr marL="342900" indent="-342900" algn="l">
              <a:lnSpc>
                <a:spcPct val="80000"/>
              </a:lnSpc>
              <a:buFont typeface="Arial" panose="020B0604020202020204" pitchFamily="34" charset="0"/>
              <a:buChar char="•"/>
            </a:pPr>
            <a:r>
              <a:rPr lang="nl-NL" sz="1600" dirty="0">
                <a:solidFill>
                  <a:schemeClr val="tx1"/>
                </a:solidFill>
              </a:rPr>
              <a:t>Patrick de Jong, projectleider</a:t>
            </a:r>
          </a:p>
          <a:p>
            <a:pPr marL="342900" indent="-342900" algn="l">
              <a:lnSpc>
                <a:spcPct val="80000"/>
              </a:lnSpc>
              <a:buFont typeface="Arial" panose="020B0604020202020204" pitchFamily="34" charset="0"/>
              <a:buChar char="•"/>
            </a:pPr>
            <a:r>
              <a:rPr lang="nl-NL" sz="1600" dirty="0">
                <a:solidFill>
                  <a:schemeClr val="tx1"/>
                </a:solidFill>
              </a:rPr>
              <a:t>Serge van der Linden, werkvoorbereider</a:t>
            </a:r>
          </a:p>
          <a:p>
            <a:pPr marL="342900" indent="-342900" algn="l">
              <a:lnSpc>
                <a:spcPct val="80000"/>
              </a:lnSpc>
              <a:buFont typeface="Arial" panose="020B0604020202020204" pitchFamily="34" charset="0"/>
              <a:buChar char="•"/>
            </a:pPr>
            <a:r>
              <a:rPr lang="nl-NL" sz="1600" dirty="0">
                <a:solidFill>
                  <a:schemeClr val="tx1"/>
                </a:solidFill>
              </a:rPr>
              <a:t>Akke Huppertz, landschapsontwerper</a:t>
            </a:r>
          </a:p>
          <a:p>
            <a:pPr marL="342900" indent="-342900" algn="l">
              <a:lnSpc>
                <a:spcPct val="80000"/>
              </a:lnSpc>
              <a:buFont typeface="Arial" panose="020B0604020202020204" pitchFamily="34" charset="0"/>
              <a:buChar char="•"/>
            </a:pPr>
            <a:r>
              <a:rPr lang="nl-NL" sz="1600" dirty="0">
                <a:solidFill>
                  <a:schemeClr val="tx1"/>
                </a:solidFill>
              </a:rPr>
              <a:t>Archena Soekhai, communicatieadviseur</a:t>
            </a:r>
          </a:p>
          <a:p>
            <a:pPr marL="342900" indent="-342900" algn="l">
              <a:lnSpc>
                <a:spcPct val="80000"/>
              </a:lnSpc>
              <a:buFont typeface="Arial" panose="020B0604020202020204" pitchFamily="34" charset="0"/>
              <a:buChar char="•"/>
            </a:pPr>
            <a:r>
              <a:rPr lang="nl-NL" sz="1600" dirty="0">
                <a:solidFill>
                  <a:schemeClr val="tx1"/>
                </a:solidFill>
              </a:rPr>
              <a:t>Betty Koen, notulist</a:t>
            </a:r>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r>
              <a:rPr lang="nl-NL" sz="1600" dirty="0">
                <a:solidFill>
                  <a:schemeClr val="tx1"/>
                </a:solidFill>
              </a:rPr>
              <a:t>Kees de Bruin, wijkcoördinator Wijkersloot</a:t>
            </a:r>
          </a:p>
          <a:p>
            <a:pPr algn="l"/>
            <a:endParaRPr lang="nl-NL" sz="1600" dirty="0"/>
          </a:p>
          <a:p>
            <a:pPr marL="342900" indent="-342900" algn="l">
              <a:buFont typeface="Arial" panose="020B0604020202020204" pitchFamily="34" charset="0"/>
              <a:buChar char="•"/>
            </a:pPr>
            <a:endParaRPr lang="nl-NL" sz="1600" dirty="0"/>
          </a:p>
        </p:txBody>
      </p:sp>
      <p:sp>
        <p:nvSpPr>
          <p:cNvPr id="4" name="Ondertitel 2"/>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srgbClr val="7030A0"/>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prstClr val="black">
                    <a:tint val="75000"/>
                  </a:prstClr>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7" name="Picture 3">
            <a:extLst>
              <a:ext uri="{FF2B5EF4-FFF2-40B4-BE49-F238E27FC236}">
                <a16:creationId xmlns:a16="http://schemas.microsoft.com/office/drawing/2014/main" id="{19E51E58-2481-F5B4-D6C7-295CC4F3EE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8" name="Rechte verbindingslijn 7">
            <a:extLst>
              <a:ext uri="{FF2B5EF4-FFF2-40B4-BE49-F238E27FC236}">
                <a16:creationId xmlns:a16="http://schemas.microsoft.com/office/drawing/2014/main" id="{A71A1E89-B0CA-ECB9-8EDB-853944C561F3}"/>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9257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1556793"/>
            <a:ext cx="6660232" cy="1470025"/>
          </a:xfrm>
        </p:spPr>
        <p:txBody>
          <a:bodyPr>
            <a:normAutofit/>
          </a:bodyPr>
          <a:lstStyle/>
          <a:p>
            <a:r>
              <a:rPr lang="nl-NL" sz="4000" dirty="0">
                <a:latin typeface="Verdana" panose="020B0604030504040204" pitchFamily="34" charset="0"/>
                <a:ea typeface="Verdana" panose="020B0604030504040204" pitchFamily="34" charset="0"/>
                <a:cs typeface="Verdana" panose="020B0604030504040204" pitchFamily="34" charset="0"/>
              </a:rPr>
              <a:t>Bedankt voor u komst!</a:t>
            </a:r>
          </a:p>
        </p:txBody>
      </p:sp>
      <p:sp>
        <p:nvSpPr>
          <p:cNvPr id="3" name="Ondertitel 2"/>
          <p:cNvSpPr>
            <a:spLocks noGrp="1"/>
          </p:cNvSpPr>
          <p:nvPr>
            <p:ph type="subTitle" idx="1"/>
          </p:nvPr>
        </p:nvSpPr>
        <p:spPr>
          <a:xfrm>
            <a:off x="4007768" y="3501008"/>
            <a:ext cx="6660232" cy="648072"/>
          </a:xfrm>
        </p:spPr>
        <p:txBody>
          <a:bodyPr/>
          <a:lstStyle/>
          <a:p>
            <a:r>
              <a:rPr lang="nl-NL" i="1" dirty="0">
                <a:solidFill>
                  <a:schemeClr val="tx1"/>
                </a:solidFill>
              </a:rPr>
              <a:t>www.nieuwegein.nl/herenstraat</a:t>
            </a:r>
          </a:p>
        </p:txBody>
      </p:sp>
      <p:sp>
        <p:nvSpPr>
          <p:cNvPr id="4" name="Ondertitel 2">
            <a:extLst>
              <a:ext uri="{C183D7F6-B498-43B3-948B-1728B52AA6E4}">
                <adec:decorative xmlns:adec="http://schemas.microsoft.com/office/drawing/2017/decorative" val="1"/>
              </a:ext>
            </a:extLst>
          </p:cNvPr>
          <p:cNvSpPr txBox="1">
            <a:spLocks/>
          </p:cNvSpPr>
          <p:nvPr/>
        </p:nvSpPr>
        <p:spPr>
          <a:xfrm>
            <a:off x="1558427" y="4941168"/>
            <a:ext cx="241176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nl-NL" sz="1400" dirty="0">
              <a:solidFill>
                <a:prstClr val="black"/>
              </a:solidFill>
            </a:endParaRPr>
          </a:p>
        </p:txBody>
      </p:sp>
      <p:pic>
        <p:nvPicPr>
          <p:cNvPr id="5" name="Picture 3">
            <a:extLst>
              <a:ext uri="{FF2B5EF4-FFF2-40B4-BE49-F238E27FC236}">
                <a16:creationId xmlns:a16="http://schemas.microsoft.com/office/drawing/2014/main" id="{1260077F-C480-E2B4-C6D4-03B11579D0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6" name="Rechte verbindingslijn 5">
            <a:extLst>
              <a:ext uri="{FF2B5EF4-FFF2-40B4-BE49-F238E27FC236}">
                <a16:creationId xmlns:a16="http://schemas.microsoft.com/office/drawing/2014/main" id="{755AE72C-BC3A-4838-AB03-DEE89F30F181}"/>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52651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548680"/>
            <a:ext cx="6660232" cy="1224136"/>
          </a:xfrm>
        </p:spPr>
        <p:txBody>
          <a:bodyPr/>
          <a:lstStyle/>
          <a:p>
            <a:pPr algn="l"/>
            <a:r>
              <a:rPr lang="nl-NL" altLang="nl-NL" b="1" i="1" dirty="0">
                <a:latin typeface="Verdana" pitchFamily="34" charset="0"/>
              </a:rPr>
              <a:t>Verloop avond</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4007767" y="1530220"/>
            <a:ext cx="7141199" cy="2268252"/>
          </a:xfrm>
        </p:spPr>
        <p:txBody>
          <a:bodyPr>
            <a:normAutofit/>
          </a:bodyPr>
          <a:lstStyle/>
          <a:p>
            <a:pPr marL="342900" indent="-342900" algn="l">
              <a:buFont typeface="Arial" panose="020B0604020202020204" pitchFamily="34" charset="0"/>
              <a:buChar char="•"/>
            </a:pPr>
            <a:r>
              <a:rPr lang="nl-NL" sz="1600" dirty="0">
                <a:solidFill>
                  <a:schemeClr val="tx1"/>
                </a:solidFill>
              </a:rPr>
              <a:t>Inleiding: ontwikkeling doorfietsroute (DFR) en extra budget</a:t>
            </a:r>
          </a:p>
          <a:p>
            <a:pPr marL="342900" indent="-342900" algn="l">
              <a:buFont typeface="Arial" panose="020B0604020202020204" pitchFamily="34" charset="0"/>
              <a:buChar char="•"/>
            </a:pPr>
            <a:r>
              <a:rPr lang="nl-NL" sz="1600" dirty="0">
                <a:solidFill>
                  <a:schemeClr val="tx1"/>
                </a:solidFill>
              </a:rPr>
              <a:t>Kaders van de gemeente</a:t>
            </a:r>
          </a:p>
          <a:p>
            <a:pPr marL="342900" indent="-342900" algn="l">
              <a:buFont typeface="Arial" panose="020B0604020202020204" pitchFamily="34" charset="0"/>
              <a:buChar char="•"/>
            </a:pPr>
            <a:r>
              <a:rPr lang="nl-NL" sz="1600" dirty="0">
                <a:solidFill>
                  <a:schemeClr val="tx1"/>
                </a:solidFill>
              </a:rPr>
              <a:t>Inbreng inwoners tot nu toe</a:t>
            </a:r>
          </a:p>
          <a:p>
            <a:pPr marL="342900" indent="-342900" algn="l">
              <a:buFont typeface="Arial" panose="020B0604020202020204" pitchFamily="34" charset="0"/>
              <a:buChar char="•"/>
            </a:pPr>
            <a:r>
              <a:rPr lang="nl-NL" sz="1600" dirty="0">
                <a:solidFill>
                  <a:schemeClr val="tx1"/>
                </a:solidFill>
              </a:rPr>
              <a:t>Uw mening over de verschillende voorstellen</a:t>
            </a:r>
          </a:p>
          <a:p>
            <a:pPr marL="342900" indent="-342900" algn="l">
              <a:buFont typeface="Arial" panose="020B0604020202020204" pitchFamily="34" charset="0"/>
              <a:buChar char="•"/>
            </a:pPr>
            <a:r>
              <a:rPr lang="nl-NL" sz="1600" dirty="0">
                <a:solidFill>
                  <a:schemeClr val="tx1"/>
                </a:solidFill>
              </a:rPr>
              <a:t>Afsluiting: opvolging van deze avond en het vervolg</a:t>
            </a:r>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p:txBody>
      </p:sp>
      <p:sp>
        <p:nvSpPr>
          <p:cNvPr id="4" name="Ondertitel 2"/>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srgbClr val="7030A0"/>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prstClr val="black">
                    <a:tint val="75000"/>
                  </a:prstClr>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5" name="Picture 3">
            <a:extLst>
              <a:ext uri="{FF2B5EF4-FFF2-40B4-BE49-F238E27FC236}">
                <a16:creationId xmlns:a16="http://schemas.microsoft.com/office/drawing/2014/main" id="{F1F6B768-FA1F-86DC-48BC-2011405A5E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6" name="Rechte verbindingslijn 5">
            <a:extLst>
              <a:ext uri="{FF2B5EF4-FFF2-40B4-BE49-F238E27FC236}">
                <a16:creationId xmlns:a16="http://schemas.microsoft.com/office/drawing/2014/main" id="{3F5C60FE-7535-E206-2680-3D49B7F12572}"/>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215978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548680"/>
            <a:ext cx="6660232" cy="1224136"/>
          </a:xfrm>
        </p:spPr>
        <p:txBody>
          <a:bodyPr/>
          <a:lstStyle/>
          <a:p>
            <a:pPr algn="l"/>
            <a:r>
              <a:rPr lang="nl-NL" altLang="nl-NL" b="1" i="1" dirty="0">
                <a:latin typeface="Verdana" pitchFamily="34" charset="0"/>
              </a:rPr>
              <a:t>Tijdlijn doorfietsroute</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Ondertitel 2"/>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srgbClr val="7030A0"/>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prstClr val="black">
                    <a:tint val="75000"/>
                  </a:prstClr>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5" name="Picture 3">
            <a:extLst>
              <a:ext uri="{FF2B5EF4-FFF2-40B4-BE49-F238E27FC236}">
                <a16:creationId xmlns:a16="http://schemas.microsoft.com/office/drawing/2014/main" id="{09598030-1FAD-93C0-37DB-8F2BA03B81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6" name="Rechte verbindingslijn 5">
            <a:extLst>
              <a:ext uri="{FF2B5EF4-FFF2-40B4-BE49-F238E27FC236}">
                <a16:creationId xmlns:a16="http://schemas.microsoft.com/office/drawing/2014/main" id="{9B0E2DA7-69C7-487C-9BF9-2CFD3E81194B}"/>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1026" name="Afbeelding 40" descr="Tijdlijn ontwikkeling Doorfietsroute&#10;&#10;In april 2019 is de start project ontwikkeling Doorfietsroute&#10;&#10;In Januari/februari 2021 is het meedenken over de Doorfietsroute&#10;&#10;Op 12 juni 2021 is het voorlopig ontwerp Doorfietsroute vastgesteld&#10;&#10;In 2021-2023 is de voorbereiding aanleg Doorfietsroute&#10;&#10;In Februari 2024 is het overleg restruimte Herenstraat Doorfietsroute">
            <a:extLst>
              <a:ext uri="{FF2B5EF4-FFF2-40B4-BE49-F238E27FC236}">
                <a16:creationId xmlns:a16="http://schemas.microsoft.com/office/drawing/2014/main" id="{BBC757CA-3D9C-1105-66BC-547076D2F1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470826"/>
            <a:ext cx="6629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34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548680"/>
            <a:ext cx="6660232" cy="1224136"/>
          </a:xfrm>
        </p:spPr>
        <p:txBody>
          <a:bodyPr/>
          <a:lstStyle/>
          <a:p>
            <a:pPr algn="l"/>
            <a:r>
              <a:rPr lang="nl-NL" altLang="nl-NL" b="1" i="1" dirty="0">
                <a:latin typeface="Verdana" pitchFamily="34" charset="0"/>
              </a:rPr>
              <a:t>Doorfietsroute</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Ondertitel 2"/>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srgbClr val="7030A0"/>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prstClr val="black">
                    <a:tint val="75000"/>
                  </a:prstClr>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9" name="Afbeelding 8" descr="Kaart met uitleg hoe de fietsroute loopt door IJsselstein, Nieuwegein en Utrecht.">
            <a:extLst>
              <a:ext uri="{FF2B5EF4-FFF2-40B4-BE49-F238E27FC236}">
                <a16:creationId xmlns:a16="http://schemas.microsoft.com/office/drawing/2014/main" id="{64E47919-D96B-EE25-6949-D86567C3AA88}"/>
              </a:ext>
            </a:extLst>
          </p:cNvPr>
          <p:cNvPicPr>
            <a:picLocks noChangeAspect="1"/>
          </p:cNvPicPr>
          <p:nvPr/>
        </p:nvPicPr>
        <p:blipFill>
          <a:blip r:embed="rId3"/>
          <a:stretch>
            <a:fillRect/>
          </a:stretch>
        </p:blipFill>
        <p:spPr>
          <a:xfrm>
            <a:off x="3529012" y="1334620"/>
            <a:ext cx="4163693" cy="5461467"/>
          </a:xfrm>
          <a:prstGeom prst="rect">
            <a:avLst/>
          </a:prstGeom>
        </p:spPr>
      </p:pic>
      <p:sp>
        <p:nvSpPr>
          <p:cNvPr id="13" name="Tekstvak 12">
            <a:extLst>
              <a:ext uri="{FF2B5EF4-FFF2-40B4-BE49-F238E27FC236}">
                <a16:creationId xmlns:a16="http://schemas.microsoft.com/office/drawing/2014/main" id="{191FDD3C-3614-90F7-1B9D-39867217B9A7}"/>
              </a:ext>
            </a:extLst>
          </p:cNvPr>
          <p:cNvSpPr txBox="1"/>
          <p:nvPr/>
        </p:nvSpPr>
        <p:spPr>
          <a:xfrm>
            <a:off x="7874081" y="5662989"/>
            <a:ext cx="4317919" cy="1477328"/>
          </a:xfrm>
          <a:prstGeom prst="rect">
            <a:avLst/>
          </a:prstGeom>
          <a:noFill/>
        </p:spPr>
        <p:txBody>
          <a:bodyPr wrap="square">
            <a:spAutoFit/>
          </a:bodyPr>
          <a:lstStyle/>
          <a:p>
            <a:pPr algn="l"/>
            <a:r>
              <a:rPr lang="nl-NL" sz="1800" dirty="0">
                <a:solidFill>
                  <a:schemeClr val="tx1"/>
                </a:solidFill>
              </a:rPr>
              <a:t>Meer informatie op de website van de provincie </a:t>
            </a:r>
            <a:r>
              <a:rPr lang="nl-NL" dirty="0"/>
              <a:t>U</a:t>
            </a:r>
            <a:r>
              <a:rPr lang="nl-NL" sz="1800" dirty="0">
                <a:solidFill>
                  <a:schemeClr val="tx1"/>
                </a:solidFill>
              </a:rPr>
              <a:t>trecht</a:t>
            </a:r>
            <a:r>
              <a:rPr lang="nl-NL" dirty="0"/>
              <a:t>: </a:t>
            </a:r>
            <a:r>
              <a:rPr lang="nl-NL" dirty="0">
                <a:hlinkClick r:id="rId4"/>
              </a:rPr>
              <a:t>www.provincie-utrecht.nl/onderwerpen/mobiliteit/fiets/ doorfietsroutes</a:t>
            </a:r>
            <a:r>
              <a:rPr lang="nl-NL" dirty="0"/>
              <a:t> --&gt; Storymap</a:t>
            </a:r>
            <a:br>
              <a:rPr lang="nl-NL" sz="1800" dirty="0">
                <a:solidFill>
                  <a:schemeClr val="tx1"/>
                </a:solidFill>
              </a:rPr>
            </a:br>
            <a:endParaRPr lang="nl-NL" sz="1800" dirty="0">
              <a:solidFill>
                <a:schemeClr val="tx1"/>
              </a:solidFill>
            </a:endParaRPr>
          </a:p>
        </p:txBody>
      </p:sp>
      <p:sp>
        <p:nvSpPr>
          <p:cNvPr id="3" name="Tekstvak 2">
            <a:extLst>
              <a:ext uri="{FF2B5EF4-FFF2-40B4-BE49-F238E27FC236}">
                <a16:creationId xmlns:a16="http://schemas.microsoft.com/office/drawing/2014/main" id="{5FB28AC9-6BB7-157F-3ABD-6BFAC6C1F916}"/>
              </a:ext>
            </a:extLst>
          </p:cNvPr>
          <p:cNvSpPr txBox="1"/>
          <p:nvPr/>
        </p:nvSpPr>
        <p:spPr>
          <a:xfrm>
            <a:off x="7874081" y="1327453"/>
            <a:ext cx="4317919" cy="369332"/>
          </a:xfrm>
          <a:prstGeom prst="rect">
            <a:avLst/>
          </a:prstGeom>
          <a:noFill/>
        </p:spPr>
        <p:txBody>
          <a:bodyPr wrap="square">
            <a:spAutoFit/>
          </a:bodyPr>
          <a:lstStyle/>
          <a:p>
            <a:pPr algn="l"/>
            <a:r>
              <a:rPr lang="nl-NL" sz="1800" dirty="0">
                <a:solidFill>
                  <a:schemeClr val="tx1"/>
                </a:solidFill>
              </a:rPr>
              <a:t>DFR IJsselstein-Utrecht in lichtgroen</a:t>
            </a:r>
          </a:p>
        </p:txBody>
      </p:sp>
      <p:pic>
        <p:nvPicPr>
          <p:cNvPr id="5" name="Picture 3">
            <a:extLst>
              <a:ext uri="{FF2B5EF4-FFF2-40B4-BE49-F238E27FC236}">
                <a16:creationId xmlns:a16="http://schemas.microsoft.com/office/drawing/2014/main" id="{F875062D-226A-3AEA-C8DC-63F705E356D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638760" y="357974"/>
            <a:ext cx="2168045" cy="980334"/>
          </a:xfrm>
          <a:prstGeom prst="rect">
            <a:avLst/>
          </a:prstGeom>
        </p:spPr>
      </p:pic>
      <p:cxnSp>
        <p:nvCxnSpPr>
          <p:cNvPr id="6" name="Rechte verbindingslijn 5">
            <a:extLst>
              <a:ext uri="{FF2B5EF4-FFF2-40B4-BE49-F238E27FC236}">
                <a16:creationId xmlns:a16="http://schemas.microsoft.com/office/drawing/2014/main" id="{2AEF9A5B-8AF2-6DBB-3CFB-151FA50BD44D}"/>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10" name="Afbeelding 9">
            <a:extLst>
              <a:ext uri="{FF2B5EF4-FFF2-40B4-BE49-F238E27FC236}">
                <a16:creationId xmlns:a16="http://schemas.microsoft.com/office/drawing/2014/main" id="{C9CD9008-083C-9FBC-C7AB-FD3E0248784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695801" y="2207848"/>
            <a:ext cx="3885917" cy="3284190"/>
          </a:xfrm>
          <a:prstGeom prst="rect">
            <a:avLst/>
          </a:prstGeom>
        </p:spPr>
      </p:pic>
    </p:spTree>
    <p:extLst>
      <p:ext uri="{BB962C8B-B14F-4D97-AF65-F5344CB8AC3E}">
        <p14:creationId xmlns:p14="http://schemas.microsoft.com/office/powerpoint/2010/main" val="346256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548680"/>
            <a:ext cx="6660232" cy="1224136"/>
          </a:xfrm>
        </p:spPr>
        <p:txBody>
          <a:bodyPr/>
          <a:lstStyle/>
          <a:p>
            <a:pPr algn="l"/>
            <a:r>
              <a:rPr lang="nl-NL" altLang="nl-NL" b="1" i="1" dirty="0">
                <a:latin typeface="Verdana" pitchFamily="34" charset="0"/>
              </a:rPr>
              <a:t>Extra budget</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4007768" y="1530220"/>
            <a:ext cx="6660232" cy="1800200"/>
          </a:xfrm>
        </p:spPr>
        <p:txBody>
          <a:bodyPr>
            <a:normAutofit/>
          </a:bodyPr>
          <a:lstStyle/>
          <a:p>
            <a:pPr marL="342900" indent="-342900" algn="l">
              <a:lnSpc>
                <a:spcPct val="80000"/>
              </a:lnSpc>
              <a:buFont typeface="Arial" panose="020B0604020202020204" pitchFamily="34" charset="0"/>
              <a:buChar char="•"/>
            </a:pPr>
            <a:r>
              <a:rPr lang="nl-NL" sz="1600" dirty="0">
                <a:solidFill>
                  <a:schemeClr val="tx1"/>
                </a:solidFill>
              </a:rPr>
              <a:t>College van B&amp;W heeft extra budget beschikbaar gesteld om de “restruimte” van de Herenstraat ook opnieuw in te richten</a:t>
            </a:r>
          </a:p>
          <a:p>
            <a:pPr marL="342900" indent="-342900" algn="l">
              <a:lnSpc>
                <a:spcPct val="80000"/>
              </a:lnSpc>
              <a:buFont typeface="Arial" panose="020B0604020202020204" pitchFamily="34" charset="0"/>
              <a:buChar char="•"/>
            </a:pPr>
            <a:r>
              <a:rPr lang="nl-NL" sz="1600" dirty="0">
                <a:solidFill>
                  <a:schemeClr val="tx1"/>
                </a:solidFill>
              </a:rPr>
              <a:t>Met “restruimte” bedoelen we de stoep, parkeerplaatsen en groenplekken in de straat</a:t>
            </a:r>
          </a:p>
          <a:p>
            <a:pPr marL="342900" indent="-342900" algn="l">
              <a:lnSpc>
                <a:spcPct val="80000"/>
              </a:lnSpc>
              <a:buFont typeface="Arial" panose="020B0604020202020204" pitchFamily="34" charset="0"/>
              <a:buChar char="•"/>
            </a:pPr>
            <a:r>
              <a:rPr lang="nl-NL" sz="1600" dirty="0">
                <a:solidFill>
                  <a:schemeClr val="tx1"/>
                </a:solidFill>
              </a:rPr>
              <a:t>Dit is voor het gedeelte vanaf de Hildo Kropstraat tot aan de Blauwe brug</a:t>
            </a:r>
          </a:p>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p:txBody>
      </p:sp>
      <p:sp>
        <p:nvSpPr>
          <p:cNvPr id="4" name="Ondertitel 2"/>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srgbClr val="7030A0"/>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prstClr val="black">
                    <a:tint val="75000"/>
                  </a:prstClr>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5" name="Afbeelding 4" descr="Afbeelding met kaart. Gaat om de Herenstraat in Nieuwegein waar het college budget beschikbaar heeft gesteld om de 'restruimte' opnieuw in te richten.">
            <a:extLst>
              <a:ext uri="{FF2B5EF4-FFF2-40B4-BE49-F238E27FC236}">
                <a16:creationId xmlns:a16="http://schemas.microsoft.com/office/drawing/2014/main" id="{BC219420-643B-8B8E-9780-F3176CC3F8BB}"/>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707334" y="2895818"/>
            <a:ext cx="3331777" cy="3778191"/>
          </a:xfrm>
          <a:prstGeom prst="rect">
            <a:avLst/>
          </a:prstGeom>
          <a:noFill/>
          <a:ln>
            <a:noFill/>
          </a:ln>
        </p:spPr>
      </p:pic>
      <p:pic>
        <p:nvPicPr>
          <p:cNvPr id="6" name="Picture 3">
            <a:extLst>
              <a:ext uri="{FF2B5EF4-FFF2-40B4-BE49-F238E27FC236}">
                <a16:creationId xmlns:a16="http://schemas.microsoft.com/office/drawing/2014/main" id="{92AAEAC4-1838-B01B-58FE-CBE8243C16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638760" y="357974"/>
            <a:ext cx="2168045" cy="980334"/>
          </a:xfrm>
          <a:prstGeom prst="rect">
            <a:avLst/>
          </a:prstGeom>
        </p:spPr>
      </p:pic>
      <p:cxnSp>
        <p:nvCxnSpPr>
          <p:cNvPr id="7" name="Rechte verbindingslijn 6">
            <a:extLst>
              <a:ext uri="{FF2B5EF4-FFF2-40B4-BE49-F238E27FC236}">
                <a16:creationId xmlns:a16="http://schemas.microsoft.com/office/drawing/2014/main" id="{9595B32D-5264-9E03-1719-36F5C85065F6}"/>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8543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548680"/>
            <a:ext cx="6660232" cy="1224136"/>
          </a:xfrm>
        </p:spPr>
        <p:txBody>
          <a:bodyPr/>
          <a:lstStyle/>
          <a:p>
            <a:pPr algn="l"/>
            <a:r>
              <a:rPr lang="nl-NL" altLang="nl-NL" b="1" i="1" dirty="0">
                <a:latin typeface="Verdana" pitchFamily="34" charset="0"/>
              </a:rPr>
              <a:t>Kaders</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4007768" y="1530219"/>
            <a:ext cx="6660232" cy="3554966"/>
          </a:xfrm>
        </p:spPr>
        <p:txBody>
          <a:bodyPr>
            <a:normAutofit/>
          </a:bodyPr>
          <a:lstStyle/>
          <a:p>
            <a:pPr marL="342900" indent="-342900" algn="l">
              <a:lnSpc>
                <a:spcPct val="90000"/>
              </a:lnSpc>
              <a:buFont typeface="Arial" panose="020B0604020202020204" pitchFamily="34" charset="0"/>
              <a:buChar char="•"/>
            </a:pPr>
            <a:r>
              <a:rPr lang="nl-NL" sz="1600" dirty="0">
                <a:solidFill>
                  <a:schemeClr val="tx1"/>
                </a:solidFill>
              </a:rPr>
              <a:t>Project binnen het gestelde budget realiseren</a:t>
            </a:r>
          </a:p>
          <a:p>
            <a:pPr marL="342900" indent="-342900" algn="l">
              <a:lnSpc>
                <a:spcPct val="90000"/>
              </a:lnSpc>
              <a:buFont typeface="Arial" panose="020B0604020202020204" pitchFamily="34" charset="0"/>
              <a:buChar char="•"/>
            </a:pPr>
            <a:r>
              <a:rPr lang="nl-NL" sz="1600" dirty="0">
                <a:solidFill>
                  <a:schemeClr val="tx1"/>
                </a:solidFill>
              </a:rPr>
              <a:t>Het budget is beschikbaar gesteld om de restruimte duurzaam in te richten</a:t>
            </a:r>
          </a:p>
          <a:p>
            <a:pPr marL="342900" indent="-342900" algn="l">
              <a:lnSpc>
                <a:spcPct val="90000"/>
              </a:lnSpc>
              <a:buFont typeface="Arial" panose="020B0604020202020204" pitchFamily="34" charset="0"/>
              <a:buChar char="•"/>
            </a:pPr>
            <a:r>
              <a:rPr lang="nl-NL" sz="1600" dirty="0">
                <a:solidFill>
                  <a:schemeClr val="tx1"/>
                </a:solidFill>
              </a:rPr>
              <a:t>In de inrichting van de openbare ruimte proberen we rekening te houden met cultuurhistorische kenmerken. Dit betekent dat we met materiaalgebruik het aangezicht van oude stadskernen verbeteren</a:t>
            </a:r>
          </a:p>
          <a:p>
            <a:pPr marL="342900" indent="-342900" algn="l">
              <a:lnSpc>
                <a:spcPct val="90000"/>
              </a:lnSpc>
              <a:buFont typeface="Arial" panose="020B0604020202020204" pitchFamily="34" charset="0"/>
              <a:buChar char="•"/>
            </a:pPr>
            <a:endParaRPr lang="nl-NL" sz="1600" dirty="0">
              <a:solidFill>
                <a:schemeClr val="tx1"/>
              </a:solidFill>
            </a:endParaRPr>
          </a:p>
          <a:p>
            <a:pPr marL="342900" indent="-342900" algn="l">
              <a:lnSpc>
                <a:spcPct val="90000"/>
              </a:lnSpc>
              <a:buFont typeface="Arial" panose="020B0604020202020204" pitchFamily="34" charset="0"/>
              <a:buChar char="•"/>
            </a:pPr>
            <a:r>
              <a:rPr lang="nl-NL" sz="1600" dirty="0">
                <a:solidFill>
                  <a:schemeClr val="tx1"/>
                </a:solidFill>
              </a:rPr>
              <a:t>Profiel DFR is vastgesteld en zal in het ontwerp worden meegenomen</a:t>
            </a:r>
          </a:p>
          <a:p>
            <a:pPr marL="342900" indent="-342900" algn="l">
              <a:lnSpc>
                <a:spcPct val="90000"/>
              </a:lnSpc>
              <a:buFont typeface="Arial" panose="020B0604020202020204" pitchFamily="34" charset="0"/>
              <a:buChar char="•"/>
            </a:pPr>
            <a:r>
              <a:rPr lang="nl-NL" sz="1600" dirty="0">
                <a:solidFill>
                  <a:schemeClr val="tx1"/>
                </a:solidFill>
              </a:rPr>
              <a:t>Vanwege technische en veiligheidsredenen worden er geen bomen op kabels en leidingen geplant</a:t>
            </a:r>
          </a:p>
          <a:p>
            <a:pPr marL="342900" indent="-342900" algn="l">
              <a:lnSpc>
                <a:spcPct val="90000"/>
              </a:lnSpc>
              <a:buFont typeface="Arial" panose="020B0604020202020204" pitchFamily="34" charset="0"/>
              <a:buChar char="•"/>
            </a:pPr>
            <a:r>
              <a:rPr lang="nl-NL" sz="1600" dirty="0">
                <a:solidFill>
                  <a:schemeClr val="tx1"/>
                </a:solidFill>
              </a:rPr>
              <a:t>Standaard maatvoeringen voor parkeerplaatsen</a:t>
            </a:r>
          </a:p>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p:txBody>
      </p:sp>
      <p:sp>
        <p:nvSpPr>
          <p:cNvPr id="4" name="Ondertitel 2"/>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srgbClr val="7030A0"/>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prstClr val="black">
                    <a:tint val="75000"/>
                  </a:prstClr>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5" name="Picture 3">
            <a:extLst>
              <a:ext uri="{FF2B5EF4-FFF2-40B4-BE49-F238E27FC236}">
                <a16:creationId xmlns:a16="http://schemas.microsoft.com/office/drawing/2014/main" id="{7C2DD357-8F23-E521-AA3B-D5BF2A10F1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6" name="Rechte verbindingslijn 5">
            <a:extLst>
              <a:ext uri="{FF2B5EF4-FFF2-40B4-BE49-F238E27FC236}">
                <a16:creationId xmlns:a16="http://schemas.microsoft.com/office/drawing/2014/main" id="{5B1D1326-83AB-2C57-34A3-3C8E855E6A9F}"/>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2846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548680"/>
            <a:ext cx="6660232" cy="1224136"/>
          </a:xfrm>
        </p:spPr>
        <p:txBody>
          <a:bodyPr/>
          <a:lstStyle/>
          <a:p>
            <a:pPr algn="l"/>
            <a:r>
              <a:rPr lang="nl-NL" altLang="nl-NL" b="1" i="1" dirty="0">
                <a:latin typeface="Verdana" pitchFamily="34" charset="0"/>
              </a:rPr>
              <a:t>Binnengekomen punten</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4007768" y="1603624"/>
            <a:ext cx="6660232" cy="4896402"/>
          </a:xfrm>
        </p:spPr>
        <p:txBody>
          <a:bodyPr>
            <a:normAutofit/>
          </a:bodyPr>
          <a:lstStyle/>
          <a:p>
            <a:pPr marL="342900" indent="-342900" algn="l">
              <a:lnSpc>
                <a:spcPct val="80000"/>
              </a:lnSpc>
              <a:buFont typeface="Arial" panose="020B0604020202020204" pitchFamily="34" charset="0"/>
              <a:buChar char="•"/>
            </a:pPr>
            <a:r>
              <a:rPr lang="nl-NL" sz="1600" dirty="0">
                <a:solidFill>
                  <a:schemeClr val="tx1"/>
                </a:solidFill>
              </a:rPr>
              <a:t>Diversiteit aan bomen</a:t>
            </a:r>
          </a:p>
          <a:p>
            <a:pPr marL="342900" indent="-342900" algn="l">
              <a:lnSpc>
                <a:spcPct val="80000"/>
              </a:lnSpc>
              <a:buFont typeface="Arial" panose="020B0604020202020204" pitchFamily="34" charset="0"/>
              <a:buChar char="•"/>
            </a:pPr>
            <a:r>
              <a:rPr lang="nl-NL" sz="1600" dirty="0">
                <a:solidFill>
                  <a:schemeClr val="tx1"/>
                </a:solidFill>
              </a:rPr>
              <a:t>Bomen aan beide zijde van de weg</a:t>
            </a:r>
          </a:p>
          <a:p>
            <a:pPr marL="342900" indent="-342900" algn="l">
              <a:lnSpc>
                <a:spcPct val="80000"/>
              </a:lnSpc>
              <a:buFont typeface="Arial" panose="020B0604020202020204" pitchFamily="34" charset="0"/>
              <a:buChar char="•"/>
            </a:pPr>
            <a:r>
              <a:rPr lang="nl-NL" sz="1600" dirty="0">
                <a:solidFill>
                  <a:schemeClr val="tx1"/>
                </a:solidFill>
              </a:rPr>
              <a:t>Parkeervakken aan de waterkant</a:t>
            </a:r>
          </a:p>
          <a:p>
            <a:pPr marL="342900" indent="-342900" algn="l">
              <a:lnSpc>
                <a:spcPct val="80000"/>
              </a:lnSpc>
              <a:buFont typeface="Arial" panose="020B0604020202020204" pitchFamily="34" charset="0"/>
              <a:buChar char="•"/>
            </a:pPr>
            <a:r>
              <a:rPr lang="nl-NL" sz="1600" dirty="0">
                <a:solidFill>
                  <a:schemeClr val="tx1"/>
                </a:solidFill>
              </a:rPr>
              <a:t>Slim omgaan met parkeren om groen te kunnen toevoegen</a:t>
            </a:r>
          </a:p>
          <a:p>
            <a:pPr marL="342900" indent="-342900" algn="l">
              <a:lnSpc>
                <a:spcPct val="80000"/>
              </a:lnSpc>
              <a:buFont typeface="Arial" panose="020B0604020202020204" pitchFamily="34" charset="0"/>
              <a:buChar char="•"/>
            </a:pPr>
            <a:r>
              <a:rPr lang="nl-NL" sz="1600" dirty="0">
                <a:solidFill>
                  <a:schemeClr val="tx1"/>
                </a:solidFill>
              </a:rPr>
              <a:t>Zijstraten meenemen met inrichting</a:t>
            </a:r>
          </a:p>
          <a:p>
            <a:pPr marL="342900" indent="-342900" algn="l">
              <a:lnSpc>
                <a:spcPct val="80000"/>
              </a:lnSpc>
              <a:buFont typeface="Arial" panose="020B0604020202020204" pitchFamily="34" charset="0"/>
              <a:buChar char="•"/>
            </a:pPr>
            <a:r>
              <a:rPr lang="nl-NL" sz="1600" dirty="0">
                <a:solidFill>
                  <a:schemeClr val="tx1"/>
                </a:solidFill>
              </a:rPr>
              <a:t>Oplossing voor veiligheid bij de rode brug en kruispunten</a:t>
            </a:r>
          </a:p>
          <a:p>
            <a:pPr marL="342900" indent="-342900" algn="l">
              <a:lnSpc>
                <a:spcPct val="80000"/>
              </a:lnSpc>
              <a:buFont typeface="Arial" panose="020B0604020202020204" pitchFamily="34" charset="0"/>
              <a:buChar char="•"/>
            </a:pPr>
            <a:r>
              <a:rPr lang="nl-NL" sz="1600" dirty="0">
                <a:solidFill>
                  <a:schemeClr val="tx1"/>
                </a:solidFill>
              </a:rPr>
              <a:t>Mogelijkheid voor meenemen geveltuinen</a:t>
            </a:r>
          </a:p>
          <a:p>
            <a:pPr marL="342900" indent="-342900" algn="l">
              <a:lnSpc>
                <a:spcPct val="80000"/>
              </a:lnSpc>
              <a:buFont typeface="Arial" panose="020B0604020202020204" pitchFamily="34" charset="0"/>
              <a:buChar char="•"/>
            </a:pPr>
            <a:r>
              <a:rPr lang="nl-NL" sz="1600" dirty="0">
                <a:solidFill>
                  <a:schemeClr val="tx1"/>
                </a:solidFill>
              </a:rPr>
              <a:t>Bloemperken aan zijde van de woningen</a:t>
            </a:r>
          </a:p>
          <a:p>
            <a:pPr marL="342900" indent="-342900" algn="l">
              <a:lnSpc>
                <a:spcPct val="80000"/>
              </a:lnSpc>
              <a:buFont typeface="Arial" panose="020B0604020202020204" pitchFamily="34" charset="0"/>
              <a:buChar char="•"/>
            </a:pPr>
            <a:r>
              <a:rPr lang="nl-NL" sz="1600" dirty="0">
                <a:solidFill>
                  <a:schemeClr val="tx1"/>
                </a:solidFill>
              </a:rPr>
              <a:t>Heggen Utrechtsestraatweg vervangen voor bloemperken</a:t>
            </a:r>
          </a:p>
          <a:p>
            <a:pPr marL="342900" indent="-342900" algn="l">
              <a:lnSpc>
                <a:spcPct val="80000"/>
              </a:lnSpc>
              <a:buFont typeface="Arial" panose="020B0604020202020204" pitchFamily="34" charset="0"/>
              <a:buChar char="•"/>
            </a:pPr>
            <a:r>
              <a:rPr lang="nl-NL" sz="1600" dirty="0">
                <a:solidFill>
                  <a:schemeClr val="tx1"/>
                </a:solidFill>
              </a:rPr>
              <a:t>Wandelen mogelijk maken langs de gehele waterkant</a:t>
            </a:r>
          </a:p>
          <a:p>
            <a:pPr marL="342900" indent="-342900" algn="l">
              <a:lnSpc>
                <a:spcPct val="80000"/>
              </a:lnSpc>
              <a:buFont typeface="Arial" panose="020B0604020202020204" pitchFamily="34" charset="0"/>
              <a:buChar char="•"/>
            </a:pPr>
            <a:r>
              <a:rPr lang="nl-NL" sz="1600" dirty="0">
                <a:solidFill>
                  <a:schemeClr val="tx1"/>
                </a:solidFill>
              </a:rPr>
              <a:t>Slim omgaan met extra ruimte vanwege versmalling DFR</a:t>
            </a:r>
          </a:p>
          <a:p>
            <a:pPr marL="342900" indent="-342900" algn="l">
              <a:lnSpc>
                <a:spcPct val="80000"/>
              </a:lnSpc>
              <a:buFont typeface="Arial" panose="020B0604020202020204" pitchFamily="34" charset="0"/>
              <a:buChar char="•"/>
            </a:pPr>
            <a:r>
              <a:rPr lang="nl-NL" sz="1600" dirty="0">
                <a:solidFill>
                  <a:schemeClr val="tx1"/>
                </a:solidFill>
              </a:rPr>
              <a:t>Steegje t.h.v. voormalig gemeentehuis minder toegankelijk maken door bv dubbele fietsaanleunbeugels</a:t>
            </a:r>
          </a:p>
          <a:p>
            <a:pPr marL="342900" indent="-342900" algn="l">
              <a:lnSpc>
                <a:spcPct val="80000"/>
              </a:lnSpc>
              <a:buFont typeface="Arial" panose="020B0604020202020204" pitchFamily="34" charset="0"/>
              <a:buChar char="•"/>
            </a:pPr>
            <a:r>
              <a:rPr lang="nl-NL" sz="1600" dirty="0">
                <a:solidFill>
                  <a:schemeClr val="tx1"/>
                </a:solidFill>
              </a:rPr>
              <a:t>Meubilair in historische stijl</a:t>
            </a:r>
          </a:p>
          <a:p>
            <a:pPr marL="342900" indent="-342900" algn="l">
              <a:lnSpc>
                <a:spcPct val="80000"/>
              </a:lnSpc>
              <a:buFont typeface="Arial" panose="020B0604020202020204" pitchFamily="34" charset="0"/>
              <a:buChar char="•"/>
            </a:pPr>
            <a:r>
              <a:rPr lang="nl-NL" sz="1600" dirty="0">
                <a:solidFill>
                  <a:schemeClr val="tx1"/>
                </a:solidFill>
              </a:rPr>
              <a:t>Beide zijden van de rode brug moeten gelijk aanvoelen</a:t>
            </a:r>
          </a:p>
          <a:p>
            <a:pPr marL="342900" indent="-342900" algn="l">
              <a:lnSpc>
                <a:spcPct val="80000"/>
              </a:lnSpc>
              <a:buFont typeface="Arial" panose="020B0604020202020204" pitchFamily="34" charset="0"/>
              <a:buChar char="•"/>
            </a:pPr>
            <a:r>
              <a:rPr lang="nl-NL" sz="1600" dirty="0">
                <a:solidFill>
                  <a:schemeClr val="tx1"/>
                </a:solidFill>
              </a:rPr>
              <a:t>Terras op de vlonder beter bereikbaar vanuit horeca</a:t>
            </a:r>
          </a:p>
          <a:p>
            <a:pPr marL="342900" indent="-342900" algn="l">
              <a:lnSpc>
                <a:spcPct val="80000"/>
              </a:lnSpc>
              <a:buFont typeface="Arial" panose="020B0604020202020204" pitchFamily="34" charset="0"/>
              <a:buChar char="•"/>
            </a:pPr>
            <a:r>
              <a:rPr lang="nl-NL" sz="1600" dirty="0">
                <a:solidFill>
                  <a:schemeClr val="tx1"/>
                </a:solidFill>
              </a:rPr>
              <a:t>Houdt rekening met entree woningen en wateroverlast</a:t>
            </a:r>
          </a:p>
          <a:p>
            <a:pPr marL="342900" indent="-342900" algn="l">
              <a:lnSpc>
                <a:spcPct val="80000"/>
              </a:lnSpc>
              <a:buFont typeface="Arial" panose="020B0604020202020204" pitchFamily="34" charset="0"/>
              <a:buChar char="•"/>
            </a:pPr>
            <a:r>
              <a:rPr lang="nl-NL" sz="1600" dirty="0">
                <a:solidFill>
                  <a:schemeClr val="tx1"/>
                </a:solidFill>
              </a:rPr>
              <a:t>Kinderkopjes rekening houden met rollator</a:t>
            </a:r>
          </a:p>
          <a:p>
            <a:pPr marL="342900" indent="-342900" algn="l">
              <a:lnSpc>
                <a:spcPct val="80000"/>
              </a:lnSpc>
              <a:buFont typeface="Arial" panose="020B0604020202020204" pitchFamily="34" charset="0"/>
              <a:buChar char="•"/>
            </a:pPr>
            <a:r>
              <a:rPr lang="nl-NL" sz="1600" dirty="0">
                <a:solidFill>
                  <a:schemeClr val="tx1"/>
                </a:solidFill>
              </a:rPr>
              <a:t>Snelheidsbeperking gemotoriseerde 2-wielers</a:t>
            </a:r>
          </a:p>
          <a:p>
            <a:pPr marL="342900" indent="-342900" algn="l">
              <a:lnSpc>
                <a:spcPct val="80000"/>
              </a:lnSpc>
              <a:buFont typeface="Arial" panose="020B0604020202020204" pitchFamily="34" charset="0"/>
              <a:buChar char="•"/>
            </a:pPr>
            <a:r>
              <a:rPr lang="nl-NL" sz="1600" dirty="0">
                <a:solidFill>
                  <a:schemeClr val="tx1"/>
                </a:solidFill>
              </a:rPr>
              <a:t>Parkeren horeca voor de deur</a:t>
            </a:r>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p:txBody>
      </p:sp>
      <p:sp>
        <p:nvSpPr>
          <p:cNvPr id="4" name="Ondertitel 2"/>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srgbClr val="7030A0"/>
                </a:solidFill>
              </a:rPr>
              <a:t>Binnengekomen punten</a:t>
            </a:r>
          </a:p>
          <a:p>
            <a:pPr marL="342900" indent="-342900" algn="l">
              <a:buFont typeface="Arial" panose="020B0604020202020204" pitchFamily="34" charset="0"/>
              <a:buChar char="•"/>
            </a:pPr>
            <a:r>
              <a:rPr lang="nl-NL" sz="1400" dirty="0">
                <a:solidFill>
                  <a:prstClr val="black">
                    <a:tint val="75000"/>
                  </a:prstClr>
                </a:solidFill>
              </a:rPr>
              <a:t>Meedenken</a:t>
            </a:r>
          </a:p>
          <a:p>
            <a:pPr marL="342900" indent="-342900" algn="l">
              <a:buFont typeface="Arial" panose="020B0604020202020204" pitchFamily="34" charset="0"/>
              <a:buChar char="•"/>
            </a:pPr>
            <a:r>
              <a:rPr lang="nl-NL" sz="1400" dirty="0">
                <a:solidFill>
                  <a:prstClr val="black">
                    <a:tint val="75000"/>
                  </a:prstClr>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5" name="Picture 3">
            <a:extLst>
              <a:ext uri="{FF2B5EF4-FFF2-40B4-BE49-F238E27FC236}">
                <a16:creationId xmlns:a16="http://schemas.microsoft.com/office/drawing/2014/main" id="{13CAEAF0-3A5F-9B73-A89A-EFB6B3E54E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6" name="Rechte verbindingslijn 5">
            <a:extLst>
              <a:ext uri="{FF2B5EF4-FFF2-40B4-BE49-F238E27FC236}">
                <a16:creationId xmlns:a16="http://schemas.microsoft.com/office/drawing/2014/main" id="{93914A4E-CFCF-6DC1-5C03-6D8A919B5605}"/>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2590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additive="base">
                                        <p:cTn id="10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additive="base">
                                        <p:cTn id="10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additive="base">
                                        <p:cTn id="11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7768" y="548680"/>
            <a:ext cx="6660232" cy="1224136"/>
          </a:xfrm>
        </p:spPr>
        <p:txBody>
          <a:bodyPr/>
          <a:lstStyle/>
          <a:p>
            <a:pPr algn="l"/>
            <a:r>
              <a:rPr lang="nl-NL" altLang="nl-NL" b="1" i="1" dirty="0">
                <a:latin typeface="Verdana" pitchFamily="34" charset="0"/>
              </a:rPr>
              <a:t>Meedenken</a:t>
            </a:r>
            <a:br>
              <a:rPr lang="nl-NL" altLang="nl-NL" sz="2800" dirty="0">
                <a:latin typeface="Verdana"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descr="Inrichting van het gedeelte naast de DFR, bijvoorbeeld: aan welke kant van de straat parkeren? Voorkeur voor meer parkeren of meer groeninrichting? Voorkeur inrichting groenvakken. Welke materialen hebben de voorkeur?"/>
          <p:cNvSpPr>
            <a:spLocks noGrp="1"/>
          </p:cNvSpPr>
          <p:nvPr>
            <p:ph type="subTitle" idx="1"/>
          </p:nvPr>
        </p:nvSpPr>
        <p:spPr>
          <a:xfrm>
            <a:off x="4007768" y="1530220"/>
            <a:ext cx="6660232" cy="1800200"/>
          </a:xfrm>
        </p:spPr>
        <p:txBody>
          <a:bodyPr>
            <a:normAutofit/>
          </a:bodyPr>
          <a:lstStyle/>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lnSpc>
                <a:spcPct val="80000"/>
              </a:lnSpc>
              <a:buFont typeface="Arial" panose="020B0604020202020204" pitchFamily="34" charset="0"/>
              <a:buChar char="•"/>
            </a:pPr>
            <a:endParaRPr lang="nl-NL" sz="1600" dirty="0">
              <a:solidFill>
                <a:schemeClr val="tx1"/>
              </a:solidFill>
            </a:endParaRPr>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a:p>
            <a:pPr marL="342900" indent="-342900" algn="l">
              <a:buFont typeface="Arial" panose="020B0604020202020204" pitchFamily="34" charset="0"/>
              <a:buChar char="•"/>
            </a:pPr>
            <a:endParaRPr lang="nl-NL" sz="1600" dirty="0"/>
          </a:p>
        </p:txBody>
      </p:sp>
      <p:sp>
        <p:nvSpPr>
          <p:cNvPr id="4" name="Ondertitel 2"/>
          <p:cNvSpPr txBox="1">
            <a:spLocks/>
          </p:cNvSpPr>
          <p:nvPr/>
        </p:nvSpPr>
        <p:spPr>
          <a:xfrm>
            <a:off x="895738" y="1530220"/>
            <a:ext cx="2052735" cy="308691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1400" dirty="0">
                <a:solidFill>
                  <a:prstClr val="black">
                    <a:tint val="75000"/>
                  </a:prstClr>
                </a:solidFill>
              </a:rPr>
              <a:t>Voorstelronde</a:t>
            </a:r>
          </a:p>
          <a:p>
            <a:pPr marL="342900" indent="-342900" algn="l">
              <a:buFont typeface="Arial" panose="020B0604020202020204" pitchFamily="34" charset="0"/>
              <a:buChar char="•"/>
            </a:pPr>
            <a:r>
              <a:rPr lang="nl-NL" sz="1400" dirty="0">
                <a:solidFill>
                  <a:prstClr val="black">
                    <a:tint val="75000"/>
                  </a:prstClr>
                </a:solidFill>
              </a:rPr>
              <a:t>Verloop avond</a:t>
            </a:r>
          </a:p>
          <a:p>
            <a:pPr marL="342900" indent="-342900" algn="l">
              <a:buFont typeface="Arial" panose="020B0604020202020204" pitchFamily="34" charset="0"/>
              <a:buChar char="•"/>
            </a:pPr>
            <a:r>
              <a:rPr lang="nl-NL" sz="1400" dirty="0">
                <a:solidFill>
                  <a:prstClr val="black">
                    <a:tint val="75000"/>
                  </a:prstClr>
                </a:solidFill>
              </a:rPr>
              <a:t>Doorfietsroute</a:t>
            </a:r>
          </a:p>
          <a:p>
            <a:pPr marL="342900" indent="-342900" algn="l">
              <a:buFont typeface="Arial" panose="020B0604020202020204" pitchFamily="34" charset="0"/>
              <a:buChar char="•"/>
            </a:pPr>
            <a:r>
              <a:rPr lang="nl-NL" sz="1400" dirty="0">
                <a:solidFill>
                  <a:prstClr val="black">
                    <a:tint val="75000"/>
                  </a:prstClr>
                </a:solidFill>
              </a:rPr>
              <a:t>Extra budget</a:t>
            </a:r>
          </a:p>
          <a:p>
            <a:pPr marL="342900" indent="-342900" algn="l">
              <a:buFont typeface="Arial" panose="020B0604020202020204" pitchFamily="34" charset="0"/>
              <a:buChar char="•"/>
            </a:pPr>
            <a:r>
              <a:rPr lang="nl-NL" sz="1400" dirty="0">
                <a:solidFill>
                  <a:prstClr val="black">
                    <a:tint val="75000"/>
                  </a:prstClr>
                </a:solidFill>
              </a:rPr>
              <a:t>Kaders</a:t>
            </a:r>
          </a:p>
          <a:p>
            <a:pPr marL="342900" indent="-342900" algn="l">
              <a:buFont typeface="Arial" panose="020B0604020202020204" pitchFamily="34" charset="0"/>
              <a:buChar char="•"/>
            </a:pPr>
            <a:r>
              <a:rPr lang="nl-NL" sz="1400" dirty="0">
                <a:solidFill>
                  <a:prstClr val="black">
                    <a:tint val="75000"/>
                  </a:prstClr>
                </a:solidFill>
              </a:rPr>
              <a:t>Binnengekomen punten</a:t>
            </a:r>
          </a:p>
          <a:p>
            <a:pPr marL="342900" indent="-342900" algn="l">
              <a:buFont typeface="Arial" panose="020B0604020202020204" pitchFamily="34" charset="0"/>
              <a:buChar char="•"/>
            </a:pPr>
            <a:r>
              <a:rPr lang="nl-NL" sz="1400" dirty="0">
                <a:solidFill>
                  <a:srgbClr val="7030A0"/>
                </a:solidFill>
              </a:rPr>
              <a:t>Meedenken</a:t>
            </a:r>
          </a:p>
          <a:p>
            <a:pPr marL="342900" indent="-342900" algn="l">
              <a:buFont typeface="Arial" panose="020B0604020202020204" pitchFamily="34" charset="0"/>
              <a:buChar char="•"/>
            </a:pPr>
            <a:r>
              <a:rPr lang="nl-NL" sz="1400" dirty="0">
                <a:solidFill>
                  <a:prstClr val="black">
                    <a:tint val="75000"/>
                  </a:prstClr>
                </a:solidFill>
              </a:rPr>
              <a:t>Voorstellen</a:t>
            </a:r>
          </a:p>
          <a:p>
            <a:pPr marL="342900" indent="-342900" algn="l">
              <a:buFont typeface="Arial" panose="020B0604020202020204" pitchFamily="34" charset="0"/>
              <a:buChar char="•"/>
            </a:pPr>
            <a:r>
              <a:rPr lang="nl-NL" sz="1400" dirty="0">
                <a:solidFill>
                  <a:prstClr val="black">
                    <a:tint val="75000"/>
                  </a:prstClr>
                </a:solidFill>
              </a:rPr>
              <a:t>Pauze</a:t>
            </a:r>
          </a:p>
          <a:p>
            <a:pPr marL="342900" indent="-342900" algn="l">
              <a:buFont typeface="Arial" panose="020B0604020202020204" pitchFamily="34" charset="0"/>
              <a:buChar char="•"/>
            </a:pPr>
            <a:r>
              <a:rPr lang="nl-NL" sz="1400" dirty="0">
                <a:solidFill>
                  <a:prstClr val="black">
                    <a:tint val="75000"/>
                  </a:prstClr>
                </a:solidFill>
              </a:rPr>
              <a:t>In gesprek</a:t>
            </a:r>
          </a:p>
          <a:p>
            <a:pPr marL="342900" indent="-342900" algn="l">
              <a:buFont typeface="Arial" panose="020B0604020202020204" pitchFamily="34" charset="0"/>
              <a:buChar char="•"/>
            </a:pPr>
            <a:r>
              <a:rPr lang="nl-NL" sz="1400" dirty="0">
                <a:solidFill>
                  <a:prstClr val="black">
                    <a:tint val="75000"/>
                  </a:prstClr>
                </a:solidFill>
              </a:rPr>
              <a:t>Samenvatting</a:t>
            </a:r>
          </a:p>
          <a:p>
            <a:pPr marL="342900" indent="-342900" algn="l">
              <a:buFont typeface="Arial" panose="020B0604020202020204" pitchFamily="34" charset="0"/>
              <a:buChar char="•"/>
            </a:pPr>
            <a:r>
              <a:rPr lang="nl-NL" sz="1400" dirty="0">
                <a:solidFill>
                  <a:prstClr val="black">
                    <a:tint val="75000"/>
                  </a:prstClr>
                </a:solidFill>
              </a:rPr>
              <a:t>Vervolg project</a:t>
            </a:r>
          </a:p>
          <a:p>
            <a:pPr marL="342900" indent="-342900" algn="l">
              <a:buFont typeface="Arial" panose="020B0604020202020204" pitchFamily="34" charset="0"/>
              <a:buChar char="•"/>
            </a:pPr>
            <a:endParaRPr lang="nl-NL" sz="1400" dirty="0">
              <a:solidFill>
                <a:prstClr val="black">
                  <a:tint val="75000"/>
                </a:prstClr>
              </a:solidFill>
            </a:endParaRPr>
          </a:p>
        </p:txBody>
      </p:sp>
      <p:pic>
        <p:nvPicPr>
          <p:cNvPr id="6" name="Picture 3">
            <a:extLst>
              <a:ext uri="{FF2B5EF4-FFF2-40B4-BE49-F238E27FC236}">
                <a16:creationId xmlns:a16="http://schemas.microsoft.com/office/drawing/2014/main" id="{15369C0B-3577-71CE-BC94-E20C76626A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8760" y="357974"/>
            <a:ext cx="2168045" cy="980334"/>
          </a:xfrm>
          <a:prstGeom prst="rect">
            <a:avLst/>
          </a:prstGeom>
        </p:spPr>
      </p:pic>
      <p:cxnSp>
        <p:nvCxnSpPr>
          <p:cNvPr id="7" name="Rechte verbindingslijn 6">
            <a:extLst>
              <a:ext uri="{FF2B5EF4-FFF2-40B4-BE49-F238E27FC236}">
                <a16:creationId xmlns:a16="http://schemas.microsoft.com/office/drawing/2014/main" id="{D06F3B33-58BA-1474-5985-2759008D0D06}"/>
              </a:ext>
              <a:ext uri="{C183D7F6-B498-43B3-948B-1728B52AA6E4}">
                <adec:decorative xmlns:adec="http://schemas.microsoft.com/office/drawing/2017/decorative" val="1"/>
              </a:ext>
            </a:extLst>
          </p:cNvPr>
          <p:cNvCxnSpPr>
            <a:cxnSpLocks/>
          </p:cNvCxnSpPr>
          <p:nvPr/>
        </p:nvCxnSpPr>
        <p:spPr>
          <a:xfrm>
            <a:off x="3313651" y="270588"/>
            <a:ext cx="0" cy="6344816"/>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9" name="Tekstvak 8">
            <a:extLst>
              <a:ext uri="{FF2B5EF4-FFF2-40B4-BE49-F238E27FC236}">
                <a16:creationId xmlns:a16="http://schemas.microsoft.com/office/drawing/2014/main" id="{53EEB3FA-7717-D993-E816-26AC4CCC2815}"/>
              </a:ext>
            </a:extLst>
          </p:cNvPr>
          <p:cNvSpPr txBox="1"/>
          <p:nvPr/>
        </p:nvSpPr>
        <p:spPr>
          <a:xfrm>
            <a:off x="4060124" y="1799482"/>
            <a:ext cx="6662658" cy="1274195"/>
          </a:xfrm>
          <a:prstGeom prst="rect">
            <a:avLst/>
          </a:prstGeom>
          <a:noFill/>
        </p:spPr>
        <p:txBody>
          <a:bodyPr wrap="none" rtlCol="0">
            <a:spAutoFit/>
          </a:bodyPr>
          <a:lstStyle/>
          <a:p>
            <a:pPr marL="342900" indent="-342900" algn="l">
              <a:lnSpc>
                <a:spcPct val="80000"/>
              </a:lnSpc>
              <a:buFont typeface="Arial" panose="020B0604020202020204" pitchFamily="34" charset="0"/>
              <a:buChar char="•"/>
            </a:pPr>
            <a:r>
              <a:rPr lang="nl-NL" sz="1600" dirty="0">
                <a:solidFill>
                  <a:schemeClr val="tx1"/>
                </a:solidFill>
                <a:latin typeface="Verdana" panose="020B0604030504040204" pitchFamily="34" charset="0"/>
                <a:ea typeface="Verdana" panose="020B0604030504040204" pitchFamily="34" charset="0"/>
              </a:rPr>
              <a:t>Inrichting van het gedeelte naast de DFR, bijvoorbeeld:</a:t>
            </a:r>
          </a:p>
          <a:p>
            <a:pPr marL="342900" indent="-342900" algn="l">
              <a:lnSpc>
                <a:spcPct val="80000"/>
              </a:lnSpc>
              <a:buFont typeface="Arial" panose="020B0604020202020204" pitchFamily="34" charset="0"/>
              <a:buChar char="•"/>
            </a:pPr>
            <a:endParaRPr lang="nl-NL" sz="1600" dirty="0">
              <a:solidFill>
                <a:schemeClr val="tx1"/>
              </a:solidFill>
              <a:latin typeface="Verdana" panose="020B0604030504040204" pitchFamily="34" charset="0"/>
              <a:ea typeface="Verdana" panose="020B0604030504040204" pitchFamily="34" charset="0"/>
            </a:endParaRPr>
          </a:p>
          <a:p>
            <a:pPr marL="800100" lvl="1" indent="-342900" algn="l">
              <a:lnSpc>
                <a:spcPct val="80000"/>
              </a:lnSpc>
              <a:buFont typeface="Arial" panose="020B0604020202020204" pitchFamily="34" charset="0"/>
              <a:buChar char="•"/>
            </a:pPr>
            <a:r>
              <a:rPr lang="nl-NL" sz="1600" dirty="0">
                <a:solidFill>
                  <a:schemeClr val="tx1"/>
                </a:solidFill>
                <a:latin typeface="Verdana" panose="020B0604030504040204" pitchFamily="34" charset="0"/>
                <a:ea typeface="Verdana" panose="020B0604030504040204" pitchFamily="34" charset="0"/>
              </a:rPr>
              <a:t>Aan welke kant van de straat parkeren?</a:t>
            </a:r>
          </a:p>
          <a:p>
            <a:pPr marL="800100" lvl="1" indent="-342900" algn="l">
              <a:lnSpc>
                <a:spcPct val="80000"/>
              </a:lnSpc>
              <a:buFont typeface="Arial" panose="020B0604020202020204" pitchFamily="34" charset="0"/>
              <a:buChar char="•"/>
            </a:pPr>
            <a:r>
              <a:rPr lang="nl-NL" sz="1600" dirty="0">
                <a:solidFill>
                  <a:schemeClr val="tx1"/>
                </a:solidFill>
                <a:latin typeface="Verdana" panose="020B0604030504040204" pitchFamily="34" charset="0"/>
                <a:ea typeface="Verdana" panose="020B0604030504040204" pitchFamily="34" charset="0"/>
              </a:rPr>
              <a:t>Voorkeur voor meer parkeren of meer groeninrichting?</a:t>
            </a:r>
          </a:p>
          <a:p>
            <a:pPr marL="800100" lvl="1" indent="-342900" algn="l">
              <a:lnSpc>
                <a:spcPct val="80000"/>
              </a:lnSpc>
              <a:buFont typeface="Arial" panose="020B0604020202020204" pitchFamily="34" charset="0"/>
              <a:buChar char="•"/>
            </a:pPr>
            <a:r>
              <a:rPr lang="nl-NL" sz="1600" dirty="0">
                <a:solidFill>
                  <a:schemeClr val="tx1"/>
                </a:solidFill>
                <a:latin typeface="Verdana" panose="020B0604030504040204" pitchFamily="34" charset="0"/>
                <a:ea typeface="Verdana" panose="020B0604030504040204" pitchFamily="34" charset="0"/>
              </a:rPr>
              <a:t>Voorkeur inrichting groenvakken</a:t>
            </a:r>
          </a:p>
          <a:p>
            <a:pPr marL="800100" lvl="1" indent="-342900" algn="l">
              <a:lnSpc>
                <a:spcPct val="80000"/>
              </a:lnSpc>
              <a:buFont typeface="Arial" panose="020B0604020202020204" pitchFamily="34" charset="0"/>
              <a:buChar char="•"/>
            </a:pPr>
            <a:r>
              <a:rPr lang="nl-NL" sz="1600" dirty="0">
                <a:solidFill>
                  <a:schemeClr val="tx1"/>
                </a:solidFill>
                <a:latin typeface="Verdana" panose="020B0604030504040204" pitchFamily="34" charset="0"/>
                <a:ea typeface="Verdana" panose="020B0604030504040204" pitchFamily="34" charset="0"/>
              </a:rPr>
              <a:t>Welke materialen hebben de voorkeur?</a:t>
            </a:r>
          </a:p>
        </p:txBody>
      </p:sp>
    </p:spTree>
    <p:extLst>
      <p:ext uri="{BB962C8B-B14F-4D97-AF65-F5344CB8AC3E}">
        <p14:creationId xmlns:p14="http://schemas.microsoft.com/office/powerpoint/2010/main" val="1245385869"/>
      </p:ext>
    </p:extLst>
  </p:cSld>
  <p:clrMapOvr>
    <a:masterClrMapping/>
  </p:clrMapOvr>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2972</TotalTime>
  <Words>854</Words>
  <Application>Microsoft Office PowerPoint</Application>
  <PresentationFormat>Breedbeeld</PresentationFormat>
  <Paragraphs>345</Paragraphs>
  <Slides>20</Slides>
  <Notes>20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20</vt:i4>
      </vt:variant>
    </vt:vector>
  </HeadingPairs>
  <TitlesOfParts>
    <vt:vector size="25" baseType="lpstr">
      <vt:lpstr>Arial</vt:lpstr>
      <vt:lpstr>Calibri</vt:lpstr>
      <vt:lpstr>Verdana</vt:lpstr>
      <vt:lpstr>1_Kantoorthema</vt:lpstr>
      <vt:lpstr>2_Kantoorthema</vt:lpstr>
      <vt:lpstr>Welkom!</vt:lpstr>
      <vt:lpstr>Voorstelronde </vt:lpstr>
      <vt:lpstr>Verloop avond </vt:lpstr>
      <vt:lpstr>Tijdlijn doorfietsroute </vt:lpstr>
      <vt:lpstr>Doorfietsroute </vt:lpstr>
      <vt:lpstr>Extra budget </vt:lpstr>
      <vt:lpstr>Kaders </vt:lpstr>
      <vt:lpstr>Binnengekomen punten </vt:lpstr>
      <vt:lpstr>Meedenken </vt:lpstr>
      <vt:lpstr>Voorstellen (1) </vt:lpstr>
      <vt:lpstr>Voorstellen (2) </vt:lpstr>
      <vt:lpstr>Voorstellen (3) </vt:lpstr>
      <vt:lpstr>Voorstellen (4) </vt:lpstr>
      <vt:lpstr>Voorstellen (5) </vt:lpstr>
      <vt:lpstr>Voorstellen (6) </vt:lpstr>
      <vt:lpstr>In gesprek </vt:lpstr>
      <vt:lpstr>Pauze</vt:lpstr>
      <vt:lpstr>Samenvatting </vt:lpstr>
      <vt:lpstr>Vervolg project </vt:lpstr>
      <vt:lpstr>Bedankt voor u komst!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Help</dc:creator>
  <cp:lastModifiedBy>Duursma, Fimke</cp:lastModifiedBy>
  <cp:revision>35</cp:revision>
  <cp:lastPrinted>2024-02-08T14:01:44Z</cp:lastPrinted>
  <dcterms:created xsi:type="dcterms:W3CDTF">2021-01-19T15:39:58Z</dcterms:created>
  <dcterms:modified xsi:type="dcterms:W3CDTF">2024-02-22T09:17:04Z</dcterms:modified>
</cp:coreProperties>
</file>